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6" r:id="rId3"/>
    <p:sldMasterId id="2147483682" r:id="rId4"/>
  </p:sldMasterIdLst>
  <p:notesMasterIdLst>
    <p:notesMasterId r:id="rId16"/>
  </p:notesMasterIdLst>
  <p:handoutMasterIdLst>
    <p:handoutMasterId r:id="rId17"/>
  </p:handoutMasterIdLst>
  <p:sldIdLst>
    <p:sldId id="351" r:id="rId5"/>
    <p:sldId id="411" r:id="rId6"/>
    <p:sldId id="375" r:id="rId7"/>
    <p:sldId id="406" r:id="rId8"/>
    <p:sldId id="376" r:id="rId9"/>
    <p:sldId id="417" r:id="rId10"/>
    <p:sldId id="409" r:id="rId11"/>
    <p:sldId id="415" r:id="rId12"/>
    <p:sldId id="413" r:id="rId13"/>
    <p:sldId id="416" r:id="rId14"/>
    <p:sldId id="4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39"/>
    <a:srgbClr val="23B1A5"/>
    <a:srgbClr val="F36C21"/>
    <a:srgbClr val="FDBA12"/>
    <a:srgbClr val="00253E"/>
    <a:srgbClr val="FAA21B"/>
    <a:srgbClr val="C1D72E"/>
    <a:srgbClr val="003A63"/>
    <a:srgbClr val="5F6062"/>
    <a:srgbClr val="5A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457" autoAdjust="0"/>
  </p:normalViewPr>
  <p:slideViewPr>
    <p:cSldViewPr snapToGrid="0" snapToObjects="1">
      <p:cViewPr>
        <p:scale>
          <a:sx n="95" d="100"/>
          <a:sy n="95" d="100"/>
        </p:scale>
        <p:origin x="-660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8DBC7-175F-4E6D-A7BD-765FF670C96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2C83-0093-47E8-A9EA-C4612A7D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B9A7-86AA-7748-9CD3-717B25637C8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A4A3-6237-FD42-942C-386695D9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A4A3-6237-FD42-942C-386695D99C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Johnson quote to launch into “how</a:t>
            </a:r>
            <a:r>
              <a:rPr lang="en-US" baseline="0" dirty="0" smtClean="0"/>
              <a:t> we got here”: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Ygrene</a:t>
            </a:r>
            <a:r>
              <a:rPr lang="en-US" baseline="0" dirty="0" smtClean="0"/>
              <a:t> won a competitive bid process in Sept. of last year and will be the City’s SOLE PACE Administrator for a period of at least five years. (Public/private partnership)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Expand on current status (i.e. when is funding available?)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A4A3-6237-FD42-942C-386695D99C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Johnson quote to launch into “how</a:t>
            </a:r>
            <a:r>
              <a:rPr lang="en-US" baseline="0" dirty="0" smtClean="0"/>
              <a:t> we got here”: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Ygrene</a:t>
            </a:r>
            <a:r>
              <a:rPr lang="en-US" baseline="0" dirty="0" smtClean="0"/>
              <a:t> won a competitive bid process in Sept. of last year and will be the City’s SOLE PACE Administrator for a period of at least five years. (Public/private partnership)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Expand on current status (i.e. when is funding available?)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A4A3-6237-FD42-942C-386695D99C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categories</a:t>
            </a:r>
            <a:r>
              <a:rPr lang="en-US" baseline="0" dirty="0" smtClean="0"/>
              <a:t> of projects qualify for Clean Energy Sacramento financing:</a:t>
            </a:r>
          </a:p>
          <a:p>
            <a:r>
              <a:rPr lang="en-US" baseline="0" dirty="0" smtClean="0"/>
              <a:t>Energy efficiency, </a:t>
            </a:r>
            <a:r>
              <a:rPr lang="en-US" baseline="0" dirty="0" err="1" smtClean="0"/>
              <a:t>renewables</a:t>
            </a:r>
            <a:r>
              <a:rPr lang="en-US" baseline="0" dirty="0" smtClean="0"/>
              <a:t> and water efficiency.</a:t>
            </a:r>
          </a:p>
          <a:p>
            <a:r>
              <a:rPr lang="en-US" baseline="0" dirty="0" smtClean="0"/>
              <a:t>“If it saves energy or water, or creates energy, then it qualifies for CES”</a:t>
            </a:r>
          </a:p>
          <a:p>
            <a:r>
              <a:rPr lang="en-US" dirty="0" smtClean="0"/>
              <a:t>Examples:</a:t>
            </a:r>
            <a:r>
              <a:rPr lang="en-US" baseline="0" dirty="0" smtClean="0"/>
              <a:t> Solar PV, Solar thermal, HVAC systems, Lighting, Water heaters, windows, cool roofs, insulation, chillers/freezers, industrial equipment and motors, low-flow toilets and water fixtures.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A4A3-6237-FD42-942C-386695D99C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2203319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00253E">
                  <a:alpha val="85000"/>
                </a:srgbClr>
              </a:gs>
              <a:gs pos="100000">
                <a:srgbClr val="00253E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392171"/>
            <a:ext cx="7504517" cy="4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2400" b="0" i="0" dirty="0">
                <a:solidFill>
                  <a:srgbClr val="C1D72E"/>
                </a:solidFill>
                <a:latin typeface="Gotham Medium"/>
                <a:cs typeface="Gotham Medium"/>
              </a:defRPr>
            </a:lvl1pPr>
          </a:lstStyle>
          <a:p>
            <a:pPr marL="0" lvl="0" algn="r" eaLnBrk="0" fontAlgn="base" hangingPunct="0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 hasCustomPrompt="1"/>
          </p:nvPr>
        </p:nvSpPr>
        <p:spPr bwMode="white">
          <a:xfrm>
            <a:off x="2144703" y="777580"/>
            <a:ext cx="5359814" cy="4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600" b="0" i="0" dirty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marL="0" lvl="0" indent="0" algn="r" eaLnBrk="0" fontAlgn="base" hangingPunct="0">
              <a:lnSpc>
                <a:spcPct val="140000"/>
              </a:lnSpc>
              <a:spcAft>
                <a:spcPts val="600"/>
              </a:spcAft>
              <a:buClr>
                <a:srgbClr val="C1D943"/>
              </a:buClr>
              <a:buSzPct val="100000"/>
              <a:buFontTx/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7634112" y="277672"/>
            <a:ext cx="0" cy="11334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1D7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mark.y.wht.larg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218" y="359743"/>
            <a:ext cx="941863" cy="9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6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3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0" y="297179"/>
            <a:ext cx="9144000" cy="3384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0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1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4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0" y="297179"/>
            <a:ext cx="9144000" cy="3384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9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53E">
                  <a:alpha val="85000"/>
                </a:srgbClr>
              </a:gs>
              <a:gs pos="100000">
                <a:srgbClr val="00253E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962026"/>
            <a:ext cx="8696341" cy="52403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>
                <a:solidFill>
                  <a:srgbClr val="FFFFFF"/>
                </a:solidFill>
                <a:latin typeface="Proxima Nova Regular"/>
                <a:cs typeface="Proxima Nova Regular"/>
              </a:defRPr>
            </a:lvl2pPr>
            <a:lvl3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>
                <a:solidFill>
                  <a:srgbClr val="FFFFFF"/>
                </a:solidFill>
                <a:latin typeface="Proxima Nova Regular"/>
                <a:cs typeface="Proxima Nova Regular"/>
              </a:defRPr>
            </a:lvl3pPr>
            <a:lvl4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>
                <a:solidFill>
                  <a:srgbClr val="FFFFFF"/>
                </a:solidFill>
                <a:latin typeface="Proxima Nova Regular"/>
                <a:cs typeface="Proxima Nova Regular"/>
              </a:defRPr>
            </a:lvl4pPr>
            <a:lvl5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>
                <a:solidFill>
                  <a:srgbClr val="FFFFFF"/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5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38007" y="95250"/>
            <a:ext cx="7296150" cy="714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normAutofit/>
          </a:bodyPr>
          <a:lstStyle>
            <a:lvl1pPr algn="l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 sz="240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771136"/>
            <a:ext cx="75247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1D7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1" y="6708076"/>
            <a:ext cx="9144000" cy="149924"/>
          </a:xfrm>
          <a:prstGeom prst="rect">
            <a:avLst/>
          </a:prstGeom>
          <a:solidFill>
            <a:srgbClr val="0025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rgbClr r="0" g="0" b="0"/>
              </a:solidFill>
              <a:effectLst/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687832"/>
            <a:ext cx="9144001" cy="45719"/>
          </a:xfrm>
          <a:prstGeom prst="rect">
            <a:avLst/>
          </a:prstGeom>
          <a:solidFill>
            <a:srgbClr val="C1D7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rgbClr r="0" g="0" b="0"/>
              </a:solidFill>
              <a:effectLst/>
              <a:latin typeface="Gotham Book"/>
              <a:cs typeface="Gotham Book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34992"/>
            <a:ext cx="280458" cy="336144"/>
          </a:xfrm>
          <a:prstGeom prst="rect">
            <a:avLst/>
          </a:prstGeom>
          <a:solidFill>
            <a:srgbClr val="C1D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.ygrene.wht.m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630" y="338368"/>
            <a:ext cx="1278408" cy="4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53E">
                  <a:alpha val="85000"/>
                </a:srgbClr>
              </a:gs>
              <a:gs pos="100000">
                <a:srgbClr val="00253E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771136"/>
            <a:ext cx="75247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1D7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1" y="6708076"/>
            <a:ext cx="9144000" cy="149924"/>
          </a:xfrm>
          <a:prstGeom prst="rect">
            <a:avLst/>
          </a:prstGeom>
          <a:solidFill>
            <a:srgbClr val="0025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rgbClr r="0" g="0" b="0"/>
              </a:solidFill>
              <a:effectLst/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687832"/>
            <a:ext cx="9144001" cy="45719"/>
          </a:xfrm>
          <a:prstGeom prst="rect">
            <a:avLst/>
          </a:prstGeom>
          <a:solidFill>
            <a:srgbClr val="C1D7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rgbClr r="0" g="0" b="0"/>
              </a:solidFill>
              <a:effectLst/>
              <a:latin typeface="Gotham Book"/>
              <a:cs typeface="Gotham Book"/>
            </a:endParaRPr>
          </a:p>
        </p:txBody>
      </p:sp>
      <p:pic>
        <p:nvPicPr>
          <p:cNvPr id="2" name="Picture 1" descr="logo.ygrene.wht.m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630" y="338368"/>
            <a:ext cx="1278408" cy="4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53E">
                  <a:alpha val="85000"/>
                </a:srgbClr>
              </a:gs>
              <a:gs pos="100000">
                <a:srgbClr val="00253E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9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3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0" y="297179"/>
            <a:ext cx="9144000" cy="3384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5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74" y="395890"/>
            <a:ext cx="851225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135" y="2116912"/>
            <a:ext cx="8237728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74" y="395890"/>
            <a:ext cx="851225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135" y="2116912"/>
            <a:ext cx="8237728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8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771144"/>
            <a:ext cx="7524750" cy="0"/>
          </a:xfrm>
          <a:custGeom>
            <a:avLst/>
            <a:gdLst/>
            <a:ahLst/>
            <a:cxnLst/>
            <a:rect l="l" t="t" r="r" b="b"/>
            <a:pathLst>
              <a:path w="7524750">
                <a:moveTo>
                  <a:pt x="0" y="0"/>
                </a:moveTo>
                <a:lnTo>
                  <a:pt x="7524750" y="0"/>
                </a:lnTo>
              </a:path>
            </a:pathLst>
          </a:custGeom>
          <a:ln w="28575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708076"/>
            <a:ext cx="9144000" cy="150495"/>
          </a:xfrm>
          <a:custGeom>
            <a:avLst/>
            <a:gdLst/>
            <a:ahLst/>
            <a:cxnLst/>
            <a:rect l="l" t="t" r="r" b="b"/>
            <a:pathLst>
              <a:path w="9144000" h="150495">
                <a:moveTo>
                  <a:pt x="0" y="149923"/>
                </a:moveTo>
                <a:lnTo>
                  <a:pt x="9143999" y="149923"/>
                </a:lnTo>
                <a:lnTo>
                  <a:pt x="9143999" y="0"/>
                </a:lnTo>
                <a:lnTo>
                  <a:pt x="0" y="0"/>
                </a:lnTo>
                <a:lnTo>
                  <a:pt x="0" y="149923"/>
                </a:lnTo>
              </a:path>
            </a:pathLst>
          </a:custGeom>
          <a:solidFill>
            <a:srgbClr val="0024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687196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90">
                <a:moveTo>
                  <a:pt x="0" y="46988"/>
                </a:moveTo>
                <a:lnTo>
                  <a:pt x="9144000" y="46988"/>
                </a:lnTo>
                <a:lnTo>
                  <a:pt x="9144000" y="0"/>
                </a:lnTo>
                <a:lnTo>
                  <a:pt x="0" y="0"/>
                </a:lnTo>
                <a:lnTo>
                  <a:pt x="0" y="4698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435000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70" h="336550">
                <a:moveTo>
                  <a:pt x="0" y="336143"/>
                </a:moveTo>
                <a:lnTo>
                  <a:pt x="280454" y="336143"/>
                </a:lnTo>
                <a:lnTo>
                  <a:pt x="280454" y="0"/>
                </a:lnTo>
                <a:lnTo>
                  <a:pt x="0" y="0"/>
                </a:lnTo>
                <a:lnTo>
                  <a:pt x="0" y="336143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657592" y="338353"/>
            <a:ext cx="1278381" cy="4622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74" y="395890"/>
            <a:ext cx="851225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135" y="2116912"/>
            <a:ext cx="8237728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 smtClean="0">
                <a:latin typeface="Gotham Book"/>
                <a:cs typeface="Gotham Book"/>
              </a:rPr>
              <a:t>RAFAEL PEREZ, REGIONAL MANAGER</a:t>
            </a:r>
            <a:endParaRPr lang="en-US" sz="1800" dirty="0">
              <a:latin typeface="Gotham Book"/>
              <a:cs typeface="Gotham Boo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400" dirty="0">
                <a:latin typeface="Gotham Medium"/>
                <a:cs typeface="Gotham Medium"/>
              </a:rPr>
              <a:t>CLEAN ENERGY</a:t>
            </a:r>
            <a:r>
              <a:rPr lang="en-US" sz="2400" dirty="0" smtClean="0">
                <a:latin typeface="Gotham Medium"/>
                <a:cs typeface="Gotham Medium"/>
              </a:rPr>
              <a:t> GREEN CORRIDOR</a:t>
            </a:r>
            <a:endParaRPr lang="en-US" sz="24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628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4" y="395890"/>
            <a:ext cx="851225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/>
              <a:t>Property Tax Bill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2506" y="1266672"/>
            <a:ext cx="8882761" cy="474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8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PROCESS WORK?</a:t>
            </a:r>
            <a:endParaRPr lang="en-US" dirty="0">
              <a:solidFill>
                <a:srgbClr val="C1D72E"/>
              </a:solidFill>
            </a:endParaRPr>
          </a:p>
        </p:txBody>
      </p:sp>
      <p:pic>
        <p:nvPicPr>
          <p:cNvPr id="14" name="Picture 13" descr="workflow.commerci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0" y="1564034"/>
            <a:ext cx="7215359" cy="41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  <a14:imgEffect>
                      <a14:colorTemperature colorTemp="2875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35EB39"/>
                </a:solidFill>
              </a:rPr>
              <a:t>Property Assessed Clean Energy</a:t>
            </a:r>
          </a:p>
          <a:p>
            <a:r>
              <a:rPr lang="en-US" dirty="0" smtClean="0"/>
              <a:t>Its a new Financing option Available to Property Owners. FL. State Statue 163.08 allows…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35EB39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35EB39"/>
                </a:solidFill>
              </a:rPr>
              <a:t>How does PACE WORK……..</a:t>
            </a:r>
          </a:p>
          <a:p>
            <a:r>
              <a:rPr lang="en-US" dirty="0" smtClean="0"/>
              <a:t>Municipalities join together and create a District to Finance these upgrades. </a:t>
            </a:r>
          </a:p>
          <a:p>
            <a:r>
              <a:rPr lang="en-US" dirty="0" smtClean="0"/>
              <a:t>Inter-local Agreement (Piggyback)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762500" y="2677730"/>
            <a:ext cx="4381500" cy="167202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174394"/>
            <a:ext cx="3968749" cy="2809588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rk.y.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47" y="2857642"/>
            <a:ext cx="1267800" cy="130160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C1D72E"/>
                </a:solidFill>
              </a:rPr>
              <a:t>CLEAN ENERGY GREEN CORRIDOR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44142" y="3026970"/>
            <a:ext cx="48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3A63"/>
                </a:solidFill>
                <a:latin typeface="Gotham Bold"/>
                <a:cs typeface="Gotham Bold"/>
              </a:rPr>
              <a:t>+</a:t>
            </a:r>
            <a:endParaRPr lang="en-US" sz="5400" dirty="0">
              <a:solidFill>
                <a:srgbClr val="003A63"/>
              </a:solidFill>
              <a:latin typeface="Gotham Bold"/>
              <a:cs typeface="Gotham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8750" y="3048136"/>
            <a:ext cx="793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1D72E"/>
                </a:solidFill>
                <a:latin typeface="Gotham Bold"/>
                <a:cs typeface="Gotham Bold"/>
              </a:rPr>
              <a:t>=</a:t>
            </a:r>
          </a:p>
        </p:txBody>
      </p:sp>
      <p:pic>
        <p:nvPicPr>
          <p:cNvPr id="3" name="Picture 2" descr="ce.greencorridor.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85" y="3026970"/>
            <a:ext cx="3986329" cy="863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137" y="2174394"/>
            <a:ext cx="1816049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latin typeface="Gotham Book"/>
                <a:cs typeface="Gotham Book"/>
              </a:rPr>
              <a:t>CORAL GABLES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CUTLER BAY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MIAMI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MIAMI SHORES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PALMETTO BAY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PINECREST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SOUTH MIAMI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KEY BISCAYNE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BISCAYNE PARK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BAY HARBOR ISL.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SURFSIDE</a:t>
            </a:r>
          </a:p>
          <a:p>
            <a:pPr algn="ctr"/>
            <a:r>
              <a:rPr lang="en-US" sz="1400" dirty="0" smtClean="0">
                <a:latin typeface="Gotham Book"/>
                <a:cs typeface="Gotham Book"/>
              </a:rPr>
              <a:t>NORTH BAY VILL.</a:t>
            </a:r>
            <a:endParaRPr lang="en-US" sz="1400" dirty="0">
              <a:latin typeface="Gotham Book"/>
              <a:cs typeface="Gotham Book"/>
            </a:endParaRPr>
          </a:p>
        </p:txBody>
      </p:sp>
      <p:pic>
        <p:nvPicPr>
          <p:cNvPr id="1026" name="Picture 2" descr="C:\Users\Rafael92aol.com\Dropbox (Ygrene Energy Fund)\Ygrene Master\Districts\Clean Energy Coastal Corridor\CECC logos\ce.coastalcorridor.logo.blubar.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950300"/>
            <a:ext cx="32131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PROPERTY OWNERS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8063" y="4863402"/>
            <a:ext cx="8705938" cy="77167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8063" y="1692576"/>
            <a:ext cx="8705938" cy="65131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062" y="2789640"/>
            <a:ext cx="8705938" cy="65131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8063" y="3758084"/>
            <a:ext cx="8705938" cy="77993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3593" y="1096882"/>
            <a:ext cx="8053407" cy="45243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dirty="0" smtClean="0">
                <a:latin typeface="Gotham Book"/>
                <a:cs typeface="Gotham Book"/>
              </a:rPr>
              <a:t>MIN. 10% EQUITY ON PROPERTY, MAX LTV 100% </a:t>
            </a:r>
          </a:p>
          <a:p>
            <a:pPr>
              <a:lnSpc>
                <a:spcPct val="300000"/>
              </a:lnSpc>
            </a:pPr>
            <a:r>
              <a:rPr lang="en-US" sz="2400" dirty="0" smtClean="0">
                <a:latin typeface="Gotham Book"/>
                <a:cs typeface="Gotham Book"/>
              </a:rPr>
              <a:t>CURRENT ON PROPERTY TAXES FOR LAST 3 YEARS</a:t>
            </a:r>
          </a:p>
          <a:p>
            <a:pPr>
              <a:lnSpc>
                <a:spcPct val="300000"/>
              </a:lnSpc>
            </a:pPr>
            <a:r>
              <a:rPr lang="en-US" sz="2400" dirty="0" smtClean="0">
                <a:latin typeface="Gotham Book"/>
                <a:cs typeface="Gotham Book"/>
              </a:rPr>
              <a:t>CURRENT ON MORTGAGE FOR LAST 12 MONTHS</a:t>
            </a:r>
          </a:p>
          <a:p>
            <a:pPr>
              <a:lnSpc>
                <a:spcPct val="300000"/>
              </a:lnSpc>
            </a:pPr>
            <a:r>
              <a:rPr lang="en-US" sz="2400" dirty="0" smtClean="0">
                <a:latin typeface="Gotham Book"/>
                <a:cs typeface="Gotham Book"/>
              </a:rPr>
              <a:t>NO BANKRUPTCY IN THE LAST YEAR</a:t>
            </a:r>
            <a:endParaRPr lang="en-US" sz="2400" dirty="0">
              <a:latin typeface="Gotham Book"/>
              <a:cs typeface="Gotham Book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-1535263" y="3361646"/>
            <a:ext cx="4741335" cy="625782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0811" y="1672973"/>
            <a:ext cx="18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ECC2A"/>
                </a:solidFill>
                <a:latin typeface="Gotham Medium"/>
                <a:cs typeface="Gotham Medium"/>
              </a:rPr>
              <a:t>1</a:t>
            </a:r>
            <a:endParaRPr lang="en-US" sz="3600" dirty="0">
              <a:solidFill>
                <a:srgbClr val="AECC2A"/>
              </a:solidFill>
              <a:latin typeface="Gotham Medium"/>
              <a:cs typeface="Gotham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721" y="2770037"/>
            <a:ext cx="23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ECC2A"/>
                </a:solidFill>
                <a:latin typeface="Gotham Medium"/>
                <a:cs typeface="Gotham Medium"/>
              </a:rPr>
              <a:t>2</a:t>
            </a:r>
            <a:endParaRPr lang="en-US" sz="3600" dirty="0">
              <a:solidFill>
                <a:srgbClr val="AECC2A"/>
              </a:solidFill>
              <a:latin typeface="Gotham Medium"/>
              <a:cs typeface="Gotham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567" y="3867101"/>
            <a:ext cx="30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ECC2A"/>
                </a:solidFill>
                <a:latin typeface="Gotham Medium"/>
                <a:cs typeface="Gotham Medium"/>
              </a:rPr>
              <a:t>3</a:t>
            </a:r>
            <a:endParaRPr lang="en-US" sz="3600" dirty="0">
              <a:solidFill>
                <a:srgbClr val="AECC2A"/>
              </a:solidFill>
              <a:latin typeface="Gotham Medium"/>
              <a:cs typeface="Gotham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179" y="4964165"/>
            <a:ext cx="32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ECC2A"/>
                </a:solidFill>
                <a:latin typeface="Gotham Medium"/>
                <a:cs typeface="Gotham Medium"/>
              </a:rPr>
              <a:t>4</a:t>
            </a:r>
            <a:endParaRPr lang="en-US" sz="3600" dirty="0">
              <a:solidFill>
                <a:srgbClr val="AECC2A"/>
              </a:solidFill>
              <a:latin typeface="Gotham Medium"/>
              <a:cs typeface="Gotham Medium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-1783034" y="3418068"/>
            <a:ext cx="3942501" cy="452311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142977" y="3463773"/>
            <a:ext cx="271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400" dirty="0" smtClean="0">
                <a:solidFill>
                  <a:schemeClr val="tx1">
                    <a:alpha val="60000"/>
                  </a:schemeClr>
                </a:solidFill>
                <a:latin typeface="Gotham Bold"/>
                <a:cs typeface="Gotham Bold"/>
              </a:rPr>
              <a:t>CRITERIA</a:t>
            </a:r>
            <a:endParaRPr lang="en-US" sz="2000" spc="1400" dirty="0">
              <a:solidFill>
                <a:schemeClr val="tx1">
                  <a:alpha val="60000"/>
                </a:schemeClr>
              </a:solidFill>
              <a:latin typeface="Gotham Bold"/>
              <a:cs typeface="Gotham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8296" y="5897034"/>
            <a:ext cx="7702355" cy="143937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9" y="1303868"/>
            <a:ext cx="632749" cy="143937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8833717" y="5842004"/>
            <a:ext cx="287867" cy="253999"/>
          </a:xfrm>
          <a:prstGeom prst="triangl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undaries.ceg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8" y="1055163"/>
            <a:ext cx="3537664" cy="427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67" y="1066710"/>
            <a:ext cx="5168371" cy="5354564"/>
          </a:xfrm>
        </p:spPr>
        <p:txBody>
          <a:bodyPr anchor="ctr">
            <a:normAutofit/>
          </a:bodyPr>
          <a:lstStyle/>
          <a:p>
            <a:pPr marL="0" indent="0" algn="r">
              <a:lnSpc>
                <a:spcPct val="100000"/>
              </a:lnSpc>
              <a:spcAft>
                <a:spcPts val="2500"/>
              </a:spcAft>
              <a:buNone/>
            </a:pPr>
            <a:r>
              <a:rPr lang="en-US" sz="2400" dirty="0" smtClean="0"/>
              <a:t>INDUSTRIAL</a:t>
            </a:r>
          </a:p>
          <a:p>
            <a:pPr marL="0" indent="0" algn="r">
              <a:lnSpc>
                <a:spcPct val="100000"/>
              </a:lnSpc>
              <a:spcAft>
                <a:spcPts val="2500"/>
              </a:spcAft>
              <a:buNone/>
            </a:pPr>
            <a:r>
              <a:rPr lang="en-US" sz="2400" dirty="0" smtClean="0"/>
              <a:t>COMMERCIAL</a:t>
            </a:r>
          </a:p>
          <a:p>
            <a:pPr marL="0" indent="0" algn="r">
              <a:lnSpc>
                <a:spcPct val="100000"/>
              </a:lnSpc>
              <a:spcAft>
                <a:spcPts val="2500"/>
              </a:spcAft>
              <a:buNone/>
            </a:pPr>
            <a:r>
              <a:rPr lang="en-US" sz="2400" dirty="0" smtClean="0"/>
              <a:t>NON-PROFIT</a:t>
            </a:r>
          </a:p>
          <a:p>
            <a:pPr marL="0" indent="0" algn="r">
              <a:lnSpc>
                <a:spcPct val="100000"/>
              </a:lnSpc>
              <a:spcAft>
                <a:spcPts val="2500"/>
              </a:spcAft>
              <a:buNone/>
            </a:pPr>
            <a:r>
              <a:rPr lang="en-US" sz="2400" dirty="0" smtClean="0"/>
              <a:t>MULTI-</a:t>
            </a:r>
            <a:r>
              <a:rPr lang="en-US" sz="2400" dirty="0"/>
              <a:t>FAMILY </a:t>
            </a:r>
            <a:r>
              <a:rPr lang="en-US" sz="2400" dirty="0" smtClean="0"/>
              <a:t>RESIDENTIAL</a:t>
            </a:r>
          </a:p>
          <a:p>
            <a:pPr marL="0" indent="0" algn="r">
              <a:lnSpc>
                <a:spcPct val="100000"/>
              </a:lnSpc>
              <a:spcAft>
                <a:spcPts val="2500"/>
              </a:spcAft>
              <a:buNone/>
            </a:pPr>
            <a:r>
              <a:rPr lang="en-US" sz="2400" dirty="0" smtClean="0"/>
              <a:t>SINGLE-FAMILY RESIDENTIAL</a:t>
            </a:r>
            <a:br>
              <a:rPr lang="en-US" sz="2400" dirty="0" smtClean="0"/>
            </a:br>
            <a:r>
              <a:rPr lang="en-US" sz="1400" dirty="0" smtClean="0">
                <a:solidFill>
                  <a:srgbClr val="C1D72E"/>
                </a:solidFill>
              </a:rPr>
              <a:t>(MIAMI ONLY DISTRICT #2 and #4)</a:t>
            </a:r>
            <a:endParaRPr lang="en-US" sz="1400" dirty="0">
              <a:solidFill>
                <a:srgbClr val="C1D72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3500000">
            <a:off x="4412946" y="-28868"/>
            <a:ext cx="45719" cy="7591433"/>
          </a:xfrm>
          <a:prstGeom prst="rect">
            <a:avLst/>
          </a:prstGeom>
          <a:gradFill flip="none" rotWithShape="1">
            <a:gsLst>
              <a:gs pos="0">
                <a:srgbClr val="00253E">
                  <a:alpha val="0"/>
                </a:srgbClr>
              </a:gs>
              <a:gs pos="100000">
                <a:srgbClr val="00253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3500000">
            <a:off x="4573808" y="-28867"/>
            <a:ext cx="45719" cy="7591433"/>
          </a:xfrm>
          <a:prstGeom prst="rect">
            <a:avLst/>
          </a:prstGeom>
          <a:gradFill flip="none" rotWithShape="1">
            <a:gsLst>
              <a:gs pos="0">
                <a:srgbClr val="C1D72E"/>
              </a:gs>
              <a:gs pos="100000">
                <a:srgbClr val="C1D72E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861376" y="5559892"/>
            <a:ext cx="45720" cy="1768477"/>
          </a:xfrm>
          <a:prstGeom prst="rect">
            <a:avLst/>
          </a:prstGeom>
          <a:solidFill>
            <a:srgbClr val="0025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8181338" y="149771"/>
            <a:ext cx="45720" cy="1879599"/>
          </a:xfrm>
          <a:prstGeom prst="rect">
            <a:avLst/>
          </a:prstGeom>
          <a:solidFill>
            <a:srgbClr val="C1D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</a:t>
            </a:r>
            <a:r>
              <a:rPr spc="-10" dirty="0"/>
              <a:t>L</a:t>
            </a:r>
            <a:r>
              <a:rPr dirty="0"/>
              <a:t>I</a:t>
            </a:r>
            <a:r>
              <a:rPr spc="5" dirty="0"/>
              <a:t>G</a:t>
            </a:r>
            <a:r>
              <a:rPr dirty="0"/>
              <a:t>IBLE</a:t>
            </a:r>
            <a:r>
              <a:rPr spc="-10" dirty="0"/>
              <a:t> </a:t>
            </a:r>
            <a:r>
              <a:rPr dirty="0"/>
              <a:t>IMPROV</a:t>
            </a:r>
            <a:r>
              <a:rPr spc="-15" dirty="0"/>
              <a:t>E</a:t>
            </a:r>
            <a:r>
              <a:rPr dirty="0"/>
              <a:t>MEN</a:t>
            </a:r>
            <a:r>
              <a:rPr spc="-10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414818"/>
            <a:ext cx="6733540" cy="59690"/>
          </a:xfrm>
          <a:custGeom>
            <a:avLst/>
            <a:gdLst/>
            <a:ahLst/>
            <a:cxnLst/>
            <a:rect l="l" t="t" r="r" b="b"/>
            <a:pathLst>
              <a:path w="6733540" h="59689">
                <a:moveTo>
                  <a:pt x="0" y="59268"/>
                </a:moveTo>
                <a:lnTo>
                  <a:pt x="6733285" y="59268"/>
                </a:lnTo>
                <a:lnTo>
                  <a:pt x="6733285" y="0"/>
                </a:lnTo>
                <a:lnTo>
                  <a:pt x="0" y="0"/>
                </a:lnTo>
                <a:lnTo>
                  <a:pt x="0" y="5926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97475"/>
            <a:ext cx="6701790" cy="59690"/>
          </a:xfrm>
          <a:custGeom>
            <a:avLst/>
            <a:gdLst/>
            <a:ahLst/>
            <a:cxnLst/>
            <a:rect l="l" t="t" r="r" b="b"/>
            <a:pathLst>
              <a:path w="6701790" h="59689">
                <a:moveTo>
                  <a:pt x="2" y="59262"/>
                </a:moveTo>
                <a:lnTo>
                  <a:pt x="6701535" y="59262"/>
                </a:lnTo>
                <a:lnTo>
                  <a:pt x="6701535" y="0"/>
                </a:lnTo>
                <a:lnTo>
                  <a:pt x="2" y="0"/>
                </a:lnTo>
                <a:lnTo>
                  <a:pt x="2" y="59262"/>
                </a:lnTo>
              </a:path>
            </a:pathLst>
          </a:custGeom>
          <a:solidFill>
            <a:srgbClr val="F36C2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233082"/>
            <a:ext cx="6639559" cy="59690"/>
          </a:xfrm>
          <a:custGeom>
            <a:avLst/>
            <a:gdLst/>
            <a:ahLst/>
            <a:cxnLst/>
            <a:rect l="l" t="t" r="r" b="b"/>
            <a:pathLst>
              <a:path w="6639559" h="59689">
                <a:moveTo>
                  <a:pt x="2" y="59263"/>
                </a:moveTo>
                <a:lnTo>
                  <a:pt x="6639052" y="59263"/>
                </a:lnTo>
                <a:lnTo>
                  <a:pt x="6639052" y="0"/>
                </a:lnTo>
                <a:lnTo>
                  <a:pt x="2" y="0"/>
                </a:lnTo>
                <a:lnTo>
                  <a:pt x="2" y="59263"/>
                </a:lnTo>
              </a:path>
            </a:pathLst>
          </a:custGeom>
          <a:solidFill>
            <a:srgbClr val="22B0A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2628" y="2049475"/>
            <a:ext cx="470268" cy="74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7768" y="2977895"/>
            <a:ext cx="530021" cy="757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11822" y="3889082"/>
            <a:ext cx="822375" cy="733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4217" y="2414819"/>
            <a:ext cx="1819910" cy="59690"/>
          </a:xfrm>
          <a:custGeom>
            <a:avLst/>
            <a:gdLst/>
            <a:ahLst/>
            <a:cxnLst/>
            <a:rect l="l" t="t" r="r" b="b"/>
            <a:pathLst>
              <a:path w="1819909" h="59689">
                <a:moveTo>
                  <a:pt x="0" y="59267"/>
                </a:moveTo>
                <a:lnTo>
                  <a:pt x="1819782" y="59267"/>
                </a:lnTo>
                <a:lnTo>
                  <a:pt x="1819782" y="0"/>
                </a:lnTo>
                <a:lnTo>
                  <a:pt x="0" y="0"/>
                </a:lnTo>
                <a:lnTo>
                  <a:pt x="0" y="59267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8572" y="3297468"/>
            <a:ext cx="1765935" cy="59690"/>
          </a:xfrm>
          <a:custGeom>
            <a:avLst/>
            <a:gdLst/>
            <a:ahLst/>
            <a:cxnLst/>
            <a:rect l="l" t="t" r="r" b="b"/>
            <a:pathLst>
              <a:path w="1765934" h="59689">
                <a:moveTo>
                  <a:pt x="0" y="59268"/>
                </a:moveTo>
                <a:lnTo>
                  <a:pt x="1765427" y="59268"/>
                </a:lnTo>
                <a:lnTo>
                  <a:pt x="1765427" y="0"/>
                </a:lnTo>
                <a:lnTo>
                  <a:pt x="0" y="0"/>
                </a:lnTo>
                <a:lnTo>
                  <a:pt x="0" y="59268"/>
                </a:lnTo>
                <a:close/>
              </a:path>
            </a:pathLst>
          </a:custGeom>
          <a:solidFill>
            <a:srgbClr val="F36C2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6378" y="4255897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7622" y="0"/>
                </a:lnTo>
              </a:path>
            </a:pathLst>
          </a:custGeom>
          <a:ln w="46988">
            <a:solidFill>
              <a:srgbClr val="22B0A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264830"/>
            <a:ext cx="6788150" cy="59690"/>
          </a:xfrm>
          <a:custGeom>
            <a:avLst/>
            <a:gdLst/>
            <a:ahLst/>
            <a:cxnLst/>
            <a:rect l="l" t="t" r="r" b="b"/>
            <a:pathLst>
              <a:path w="6788150" h="59689">
                <a:moveTo>
                  <a:pt x="0" y="59263"/>
                </a:moveTo>
                <a:lnTo>
                  <a:pt x="6787769" y="59263"/>
                </a:lnTo>
                <a:lnTo>
                  <a:pt x="6787769" y="0"/>
                </a:lnTo>
                <a:lnTo>
                  <a:pt x="0" y="0"/>
                </a:lnTo>
                <a:lnTo>
                  <a:pt x="0" y="59263"/>
                </a:lnTo>
              </a:path>
            </a:pathLst>
          </a:custGeom>
          <a:solidFill>
            <a:srgbClr val="7BC0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977" y="2044999"/>
            <a:ext cx="4564380" cy="320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RGY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FICIE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CY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725170" algn="r">
              <a:lnSpc>
                <a:spcPts val="7370"/>
              </a:lnSpc>
              <a:spcBef>
                <a:spcPts val="495"/>
              </a:spcBef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RGY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HUR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ICANE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3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715" algn="r"/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18426" y="5236378"/>
            <a:ext cx="1871345" cy="59690"/>
          </a:xfrm>
          <a:custGeom>
            <a:avLst/>
            <a:gdLst/>
            <a:ahLst/>
            <a:cxnLst/>
            <a:rect l="l" t="t" r="r" b="b"/>
            <a:pathLst>
              <a:path w="1871345" h="59689">
                <a:moveTo>
                  <a:pt x="0" y="59267"/>
                </a:moveTo>
                <a:lnTo>
                  <a:pt x="1871091" y="59267"/>
                </a:lnTo>
                <a:lnTo>
                  <a:pt x="1871091" y="0"/>
                </a:lnTo>
                <a:lnTo>
                  <a:pt x="0" y="0"/>
                </a:lnTo>
                <a:lnTo>
                  <a:pt x="0" y="59267"/>
                </a:lnTo>
                <a:close/>
              </a:path>
            </a:pathLst>
          </a:custGeom>
          <a:solidFill>
            <a:srgbClr val="7BC0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8701" y="4919548"/>
            <a:ext cx="439089" cy="633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789" y="823965"/>
            <a:ext cx="2873828" cy="581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AECC2A"/>
                </a:solidFill>
                <a:latin typeface="Arial" charset="0"/>
                <a:cs typeface="Arial" charset="0"/>
              </a:rPr>
              <a:t>ENERGY EFFICIENCY</a:t>
            </a:r>
            <a:endParaRPr lang="en-US" sz="1100" dirty="0">
              <a:solidFill>
                <a:srgbClr val="AECC2A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Air sealing and ventilation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Air filtration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Building envelope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Duct leakage and sealing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Bathroom, ceiling, attic, and whole-house fans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Insulation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Defect correction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Attic, floor, walls, roof, ducts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Weather-stripping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Sealing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Geothermal exchange heat pumps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HVAC systems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Evaporative coolers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Natural gas storage water heater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Tankless</a:t>
            </a: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water heater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Solar water heater system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Reflective insulation of radiant barriers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Cool roof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Windows and glass doors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Window filming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Skylights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Solar tubes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Additional building openings for natural light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Lighting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Pool equipment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Occupancy sensor lighting fixtures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SMART parking lot bi-level fixtures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SMART parking garage bi-level fixtures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SMART pathway lighting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SMART wall-pack fixtures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5617" y="823965"/>
            <a:ext cx="2542234" cy="25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Task ambient office lighting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Classroom lighting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Refrigerator case LED lighting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Wireless daylight lighting controls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Kitchen exhaust variable air-volume controls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Wireless HVAC controls &amp; fault detection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FAA21B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AA21B"/>
                </a:solidFill>
                <a:latin typeface="Arial" charset="0"/>
                <a:cs typeface="Arial" charset="0"/>
              </a:rPr>
              <a:t>GENERATION</a:t>
            </a:r>
            <a:endParaRPr lang="en-US" sz="1100" dirty="0">
              <a:solidFill>
                <a:srgbClr val="FAA21B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Solar thermal hot water systems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Solar thermal systems for pool heating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Photovoltaic systems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Emerging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8624" y="914400"/>
            <a:ext cx="2692958" cy="454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DD5C21"/>
                </a:solidFill>
                <a:latin typeface="Arial" charset="0"/>
                <a:cs typeface="Arial" charset="0"/>
              </a:rPr>
              <a:t>CUSTOM MEASURES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Fuel cells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HVAC duct zoning-control systems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Building energy-management systems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Industrial- and process-equipment motors/controls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Irrigation pumps and controls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Lighting controls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Natural gas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Hydrogen fuel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Wind-turbine power system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Other fuel sources (emerging technology)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Co-generation (heat &amp; energy)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3B1A5"/>
                </a:solidFill>
                <a:latin typeface="Arial" charset="0"/>
                <a:cs typeface="Arial" charset="0"/>
              </a:rPr>
              <a:t>WIND RESISTANCE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Roof deck &amp; foundation strength improvements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Secondary water barrier</a:t>
            </a:r>
            <a:b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Wind-resistant shingles or other roofing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Gable-end bracing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Roof-to-wall connection reinforcement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Storm shutters</a:t>
            </a:r>
            <a:b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Perimeter-opening protections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Raising building elevations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89" y="321547"/>
            <a:ext cx="430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FFFFFF"/>
                </a:solidFill>
                <a:latin typeface="Gotham Book"/>
              </a:rPr>
              <a:t>ELIGIBLE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97521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90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874" y="395890"/>
            <a:ext cx="8512251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</a:t>
            </a:r>
            <a:r>
              <a:rPr spc="-190" dirty="0"/>
              <a:t>A</a:t>
            </a:r>
            <a:r>
              <a:rPr dirty="0"/>
              <a:t>T</a:t>
            </a:r>
            <a:r>
              <a:rPr spc="-55" dirty="0"/>
              <a:t> </a:t>
            </a:r>
            <a:r>
              <a:rPr lang="en-US" spc="5" dirty="0" smtClean="0"/>
              <a:t>ARE THE </a:t>
            </a:r>
            <a:r>
              <a:rPr lang="en-US" spc="-185" dirty="0" smtClean="0"/>
              <a:t>BENEFITS TO THE CITY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328354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536" y="997521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90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219" y="2344356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F9A1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3644963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536" y="3644963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22B0A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008689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9536" y="5008689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3244" y="1086008"/>
            <a:ext cx="7959090" cy="489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0"/>
              </a:spcBef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of 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cket e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nse</a:t>
            </a: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rty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mov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rg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stacle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im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ects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Clr>
                <a:srgbClr val="FFFFFF"/>
              </a:buClr>
              <a:buFont typeface="Wingdings"/>
              <a:buChar char="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2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VOL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0"/>
              </a:spcBef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Sim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forms of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Clr>
                <a:srgbClr val="FFFFFF"/>
              </a:buClr>
              <a:buFont typeface="Wingdings"/>
              <a:buChar char="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8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INDIVID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5"/>
              </a:spcBef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Zero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fect on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ors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ose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rtici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y the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ssme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Clr>
                <a:srgbClr val="FFFFFF"/>
              </a:buClr>
              <a:buFont typeface="Wingdings"/>
              <a:buChar char="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5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NON 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5"/>
              </a:spcBef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rty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equ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y to 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rtici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59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E</a:t>
            </a:r>
            <a:r>
              <a:rPr dirty="0"/>
              <a:t>FITS</a:t>
            </a:r>
            <a:r>
              <a:rPr spc="-40" dirty="0"/>
              <a:t> </a:t>
            </a:r>
            <a:r>
              <a:rPr spc="-5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dirty="0">
                <a:solidFill>
                  <a:srgbClr val="C1D62D"/>
                </a:solidFill>
              </a:rPr>
              <a:t>P</a:t>
            </a:r>
            <a:r>
              <a:rPr spc="-10" dirty="0">
                <a:solidFill>
                  <a:srgbClr val="C1D62D"/>
                </a:solidFill>
              </a:rPr>
              <a:t>R</a:t>
            </a:r>
            <a:r>
              <a:rPr dirty="0">
                <a:solidFill>
                  <a:srgbClr val="C1D62D"/>
                </a:solidFill>
              </a:rPr>
              <a:t>OPE</a:t>
            </a:r>
            <a:r>
              <a:rPr spc="-60" dirty="0">
                <a:solidFill>
                  <a:srgbClr val="C1D62D"/>
                </a:solidFill>
              </a:rPr>
              <a:t>R</a:t>
            </a:r>
            <a:r>
              <a:rPr dirty="0">
                <a:solidFill>
                  <a:srgbClr val="C1D62D"/>
                </a:solidFill>
              </a:rPr>
              <a:t>TY</a:t>
            </a:r>
            <a:r>
              <a:rPr spc="-30" dirty="0">
                <a:solidFill>
                  <a:srgbClr val="C1D62D"/>
                </a:solidFill>
              </a:rPr>
              <a:t> </a:t>
            </a:r>
            <a:r>
              <a:rPr dirty="0">
                <a:solidFill>
                  <a:srgbClr val="C1D62D"/>
                </a:solidFill>
              </a:rPr>
              <a:t>OWN</a:t>
            </a:r>
            <a:r>
              <a:rPr spc="-10" dirty="0">
                <a:solidFill>
                  <a:srgbClr val="C1D62D"/>
                </a:solidFill>
              </a:rPr>
              <a:t>E</a:t>
            </a:r>
            <a:r>
              <a:rPr dirty="0">
                <a:solidFill>
                  <a:srgbClr val="C1D62D"/>
                </a:solidFill>
              </a:rPr>
              <a:t>RS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1359471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2206561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2963989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786" y="1371028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2103" y="2206561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F9A1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103" y="2988627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3808793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577" y="3808793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22B0A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682553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6391" y="4682553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624614"/>
            <a:ext cx="772795" cy="529590"/>
          </a:xfrm>
          <a:custGeom>
            <a:avLst/>
            <a:gdLst/>
            <a:ahLst/>
            <a:cxnLst/>
            <a:rect l="l" t="t" r="r" b="b"/>
            <a:pathLst>
              <a:path w="772795" h="529589">
                <a:moveTo>
                  <a:pt x="0" y="529018"/>
                </a:moveTo>
                <a:lnTo>
                  <a:pt x="772579" y="529018"/>
                </a:lnTo>
                <a:lnTo>
                  <a:pt x="772579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1128" y="5631967"/>
            <a:ext cx="59690" cy="529590"/>
          </a:xfrm>
          <a:custGeom>
            <a:avLst/>
            <a:gdLst/>
            <a:ahLst/>
            <a:cxnLst/>
            <a:rect l="l" t="t" r="r" b="b"/>
            <a:pathLst>
              <a:path w="59690" h="529589">
                <a:moveTo>
                  <a:pt x="0" y="529018"/>
                </a:moveTo>
                <a:lnTo>
                  <a:pt x="59267" y="529018"/>
                </a:lnTo>
                <a:lnTo>
                  <a:pt x="59267" y="0"/>
                </a:lnTo>
                <a:lnTo>
                  <a:pt x="0" y="0"/>
                </a:lnTo>
                <a:lnTo>
                  <a:pt x="0" y="529018"/>
                </a:lnTo>
                <a:close/>
              </a:path>
            </a:pathLst>
          </a:custGeom>
          <a:solidFill>
            <a:srgbClr val="F9A1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244" y="1478946"/>
            <a:ext cx="6626225" cy="457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solidFill>
                  <a:srgbClr val="77923B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77923B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77923B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77923B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77923B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77923B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77923B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-FRO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807970">
              <a:lnSpc>
                <a:spcPct val="204700"/>
              </a:lnSpc>
              <a:spcBef>
                <a:spcPts val="1040"/>
              </a:spcBef>
            </a:pP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NOT</a:t>
            </a:r>
            <a:r>
              <a:rPr sz="2400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LONG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548ED4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548ED4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548ED4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548ED4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548ED4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548ED4"/>
                </a:solidFill>
                <a:latin typeface="Arial"/>
                <a:cs typeface="Arial"/>
              </a:rPr>
              <a:t>K</a:t>
            </a:r>
            <a:r>
              <a:rPr sz="2400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RIODS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"/>
              </a:spcBef>
            </a:pPr>
            <a:endParaRPr sz="3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YME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B0A4"/>
                </a:solidFill>
                <a:latin typeface="Arial"/>
                <a:cs typeface="Arial"/>
              </a:rPr>
              <a:t>S</a:t>
            </a:r>
            <a:r>
              <a:rPr sz="2400" spc="-190" dirty="0">
                <a:solidFill>
                  <a:srgbClr val="22B0A4"/>
                </a:solidFill>
                <a:latin typeface="Arial"/>
                <a:cs typeface="Arial"/>
              </a:rPr>
              <a:t>T</a:t>
            </a:r>
            <a:r>
              <a:rPr sz="2400" spc="-185" dirty="0">
                <a:solidFill>
                  <a:srgbClr val="22B0A4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2B0A4"/>
                </a:solidFill>
                <a:latin typeface="Arial"/>
                <a:cs typeface="Arial"/>
              </a:rPr>
              <a:t>Y</a:t>
            </a:r>
            <a:r>
              <a:rPr sz="2400" spc="-45" dirty="0">
                <a:solidFill>
                  <a:srgbClr val="22B0A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3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srgbClr val="77923B"/>
                </a:solidFill>
                <a:latin typeface="Arial"/>
                <a:cs typeface="Arial"/>
              </a:rPr>
              <a:t>OFF</a:t>
            </a:r>
            <a:r>
              <a:rPr sz="2400" spc="-25" dirty="0">
                <a:solidFill>
                  <a:srgbClr val="77923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(Commerci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erties)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58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NTIAL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AL</a:t>
            </a:r>
            <a:r>
              <a:rPr sz="2400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400" spc="-19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VINGS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39995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10278</TotalTime>
  <Words>661</Words>
  <Application>Microsoft Office PowerPoint</Application>
  <PresentationFormat>On-screen Show (4:3)</PresentationFormat>
  <Paragraphs>153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 Black </vt:lpstr>
      <vt:lpstr>Office Theme</vt:lpstr>
      <vt:lpstr>1_Office Theme</vt:lpstr>
      <vt:lpstr>2_Office Theme</vt:lpstr>
      <vt:lpstr>CLEAN ENERGY GREEN CORRIDOR</vt:lpstr>
      <vt:lpstr>WHAT IS PACE?</vt:lpstr>
      <vt:lpstr>WHAT IS CLEAN ENERGY GREEN CORRIDOR?</vt:lpstr>
      <vt:lpstr>ELIGIBLE PROPERTY OWNERS</vt:lpstr>
      <vt:lpstr>ELIGIBLE PROPERTIES</vt:lpstr>
      <vt:lpstr>ELIGIBLE IMPROVEMENTS</vt:lpstr>
      <vt:lpstr>PowerPoint Presentation</vt:lpstr>
      <vt:lpstr>WHAT ARE THE BENEFITS TO THE CITY?</vt:lpstr>
      <vt:lpstr>BENEFITS TO PROPERTY OWNERS</vt:lpstr>
      <vt:lpstr>Property Tax Bill</vt:lpstr>
      <vt:lpstr>HOW DOES THE PROCESS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Search</dc:title>
  <dc:creator>Aaron Strachan</dc:creator>
  <cp:lastModifiedBy>Rafael92aol.com</cp:lastModifiedBy>
  <cp:revision>379</cp:revision>
  <dcterms:created xsi:type="dcterms:W3CDTF">2012-11-01T04:39:35Z</dcterms:created>
  <dcterms:modified xsi:type="dcterms:W3CDTF">2014-08-25T18:12:40Z</dcterms:modified>
</cp:coreProperties>
</file>