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 id="2147483668" r:id="rId6"/>
    <p:sldMasterId id="2147483680" r:id="rId7"/>
  </p:sldMasterIdLst>
  <p:notesMasterIdLst>
    <p:notesMasterId r:id="rId32"/>
  </p:notesMasterIdLst>
  <p:sldIdLst>
    <p:sldId id="256" r:id="rId8"/>
    <p:sldId id="258" r:id="rId9"/>
    <p:sldId id="259" r:id="rId10"/>
    <p:sldId id="260" r:id="rId11"/>
    <p:sldId id="298" r:id="rId12"/>
    <p:sldId id="265" r:id="rId13"/>
    <p:sldId id="266" r:id="rId14"/>
    <p:sldId id="267" r:id="rId15"/>
    <p:sldId id="268" r:id="rId16"/>
    <p:sldId id="269" r:id="rId17"/>
    <p:sldId id="270" r:id="rId18"/>
    <p:sldId id="271" r:id="rId19"/>
    <p:sldId id="282" r:id="rId20"/>
    <p:sldId id="283" r:id="rId21"/>
    <p:sldId id="314" r:id="rId22"/>
    <p:sldId id="301" r:id="rId23"/>
    <p:sldId id="303" r:id="rId24"/>
    <p:sldId id="304" r:id="rId25"/>
    <p:sldId id="295" r:id="rId26"/>
    <p:sldId id="306" r:id="rId27"/>
    <p:sldId id="307" r:id="rId28"/>
    <p:sldId id="313" r:id="rId29"/>
    <p:sldId id="311" r:id="rId30"/>
    <p:sldId id="312" r:id="rId3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1620">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Pasotti" initials="NP" lastIdx="6" clrIdx="0"/>
  <p:cmAuthor id="1" name="Chip Gardner" initials="CG" lastIdx="1" clrIdx="0"/>
  <p:cmAuthor id="2" name="Katie Lee" initials="KL" lastIdx="1" clrIdx="0"/>
  <p:cmAuthor id="3" name="Jacquie Shamrock" initials="JS" lastIdx="12" clrIdx="1">
    <p:extLst>
      <p:ext uri="{19B8F6BF-5375-455C-9EA6-DF929625EA0E}">
        <p15:presenceInfo xmlns:p15="http://schemas.microsoft.com/office/powerpoint/2012/main" userId="S::jshamrock@humana.com::620a5aa2-5034-495a-a4fa-2aa9498af9b8" providerId="AD"/>
      </p:ext>
    </p:extLst>
  </p:cmAuthor>
  <p:cmAuthor id="4" name="Stephen Orban" initials="" lastIdx="0" clrIdx="2"/>
  <p:cmAuthor id="5" name="Nick Pasotti"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F6C"/>
    <a:srgbClr val="5E005F"/>
    <a:srgbClr val="78BE20"/>
    <a:srgbClr val="002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ajor">
          <a:srgbClr val="504E26"/>
        </a:fontRef>
        <a:srgbClr val="504E26"/>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D5E7CE"/>
          </a:solidFill>
        </a:fill>
      </a:tcStyle>
    </a:wholeTbl>
    <a:band2H>
      <a:tcTxStyle/>
      <a:tcStyle>
        <a:tcBdr/>
        <a:fill>
          <a:solidFill>
            <a:srgbClr val="EBF4E8"/>
          </a:solidFill>
        </a:fill>
      </a:tcStyle>
    </a:band2H>
    <a:firstCol>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1"/>
          </a:solidFill>
        </a:fill>
      </a:tcStyle>
    </a:firstCol>
    <a:la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381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1"/>
          </a:solidFill>
        </a:fill>
      </a:tcStyle>
    </a:lastRow>
    <a:fir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381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1"/>
          </a:solidFill>
        </a:fill>
      </a:tcStyle>
    </a:firstRow>
  </a:tblStyle>
  <a:tblStyle styleId="{EEE7283C-3CF3-47DC-8721-378D4A62B228}" styleName="">
    <a:tblBg/>
    <a:wholeTbl>
      <a:tcTxStyle b="off" i="off">
        <a:fontRef idx="major">
          <a:srgbClr val="504E26"/>
        </a:fontRef>
        <a:srgbClr val="504E26"/>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E2CAD0"/>
          </a:solidFill>
        </a:fill>
      </a:tcStyle>
    </a:wholeTbl>
    <a:band2H>
      <a:tcTxStyle/>
      <a:tcStyle>
        <a:tcBdr/>
        <a:fill>
          <a:solidFill>
            <a:srgbClr val="F1E6E9"/>
          </a:solidFill>
        </a:fill>
      </a:tcStyle>
    </a:band2H>
    <a:firstCol>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3"/>
          </a:solidFill>
        </a:fill>
      </a:tcStyle>
    </a:firstCol>
    <a:la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381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3"/>
          </a:solidFill>
        </a:fill>
      </a:tcStyle>
    </a:lastRow>
    <a:fir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381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3"/>
          </a:solidFill>
        </a:fill>
      </a:tcStyle>
    </a:firstRow>
  </a:tblStyle>
  <a:tblStyle styleId="{CF821DB8-F4EB-4A41-A1BA-3FCAFE7338EE}" styleName="">
    <a:tblBg/>
    <a:wholeTbl>
      <a:tcTxStyle b="off" i="off">
        <a:fontRef idx="major">
          <a:srgbClr val="504E26"/>
        </a:fontRef>
        <a:srgbClr val="504E26"/>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EBEBED"/>
          </a:solidFill>
        </a:fill>
      </a:tcStyle>
    </a:wholeTbl>
    <a:band2H>
      <a:tcTxStyle/>
      <a:tcStyle>
        <a:tcBdr/>
        <a:fill>
          <a:solidFill>
            <a:srgbClr val="F5F5F6"/>
          </a:solidFill>
        </a:fill>
      </a:tcStyle>
    </a:band2H>
    <a:firstCol>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6"/>
          </a:solidFill>
        </a:fill>
      </a:tcStyle>
    </a:firstCol>
    <a:la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381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6"/>
          </a:solidFill>
        </a:fill>
      </a:tcStyle>
    </a:lastRow>
    <a:fir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381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chemeClr val="accent6"/>
          </a:solidFill>
        </a:fill>
      </a:tcStyle>
    </a:firstRow>
  </a:tblStyle>
  <a:tblStyle styleId="{33BA23B1-9221-436E-865A-0063620EA4FD}" styleName="">
    <a:tblBg/>
    <a:wholeTbl>
      <a:tcTxStyle b="off" i="off">
        <a:fontRef idx="major">
          <a:srgbClr val="504E26"/>
        </a:fontRef>
        <a:srgbClr val="504E2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7"/>
          </a:solidFill>
        </a:fill>
      </a:tcStyle>
    </a:wholeTbl>
    <a:band2H>
      <a:tcTxStyle/>
      <a:tcStyle>
        <a:tcBdr/>
        <a:fill>
          <a:solidFill>
            <a:srgbClr val="497728"/>
          </a:solidFill>
        </a:fill>
      </a:tcStyle>
    </a:band2H>
    <a:firstCol>
      <a:tcTxStyle b="on" i="off">
        <a:fontRef idx="major">
          <a:srgbClr val="497728"/>
        </a:fontRef>
        <a:srgbClr val="49772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04E26"/>
        </a:fontRef>
        <a:srgbClr val="504E26"/>
      </a:tcTxStyle>
      <a:tcStyle>
        <a:tcBdr>
          <a:left>
            <a:ln w="12700" cap="flat">
              <a:noFill/>
              <a:miter lim="400000"/>
            </a:ln>
          </a:left>
          <a:right>
            <a:ln w="12700" cap="flat">
              <a:noFill/>
              <a:miter lim="400000"/>
            </a:ln>
          </a:right>
          <a:top>
            <a:ln w="50800" cap="flat">
              <a:solidFill>
                <a:srgbClr val="504E26"/>
              </a:solidFill>
              <a:prstDash val="solid"/>
              <a:round/>
            </a:ln>
          </a:top>
          <a:bottom>
            <a:ln w="25400" cap="flat">
              <a:solidFill>
                <a:srgbClr val="504E26"/>
              </a:solidFill>
              <a:prstDash val="solid"/>
              <a:round/>
            </a:ln>
          </a:bottom>
          <a:insideH>
            <a:ln w="12700" cap="flat">
              <a:noFill/>
              <a:miter lim="400000"/>
            </a:ln>
          </a:insideH>
          <a:insideV>
            <a:ln w="12700" cap="flat">
              <a:noFill/>
              <a:miter lim="400000"/>
            </a:ln>
          </a:insideV>
        </a:tcBdr>
        <a:fill>
          <a:solidFill>
            <a:srgbClr val="497728"/>
          </a:solidFill>
        </a:fill>
      </a:tcStyle>
    </a:lastRow>
    <a:firstRow>
      <a:tcTxStyle b="on" i="off">
        <a:fontRef idx="major">
          <a:srgbClr val="497728"/>
        </a:fontRef>
        <a:srgbClr val="497728"/>
      </a:tcTxStyle>
      <a:tcStyle>
        <a:tcBdr>
          <a:left>
            <a:ln w="12700" cap="flat">
              <a:noFill/>
              <a:miter lim="400000"/>
            </a:ln>
          </a:left>
          <a:right>
            <a:ln w="12700" cap="flat">
              <a:noFill/>
              <a:miter lim="400000"/>
            </a:ln>
          </a:right>
          <a:top>
            <a:ln w="25400" cap="flat">
              <a:solidFill>
                <a:srgbClr val="504E26"/>
              </a:solidFill>
              <a:prstDash val="solid"/>
              <a:round/>
            </a:ln>
          </a:top>
          <a:bottom>
            <a:ln w="25400" cap="flat">
              <a:solidFill>
                <a:srgbClr val="504E2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04E26"/>
        </a:fontRef>
        <a:srgbClr val="504E26"/>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CFCFCB"/>
          </a:solidFill>
        </a:fill>
      </a:tcStyle>
    </a:wholeTbl>
    <a:band2H>
      <a:tcTxStyle/>
      <a:tcStyle>
        <a:tcBdr/>
        <a:fill>
          <a:solidFill>
            <a:srgbClr val="E8E8E7"/>
          </a:solidFill>
        </a:fill>
      </a:tcStyle>
    </a:band2H>
    <a:firstCol>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504E26"/>
          </a:solidFill>
        </a:fill>
      </a:tcStyle>
    </a:firstCol>
    <a:la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38100" cap="flat">
              <a:solidFill>
                <a:srgbClr val="497728"/>
              </a:solidFill>
              <a:prstDash val="solid"/>
              <a:round/>
            </a:ln>
          </a:top>
          <a:bottom>
            <a:ln w="127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504E26"/>
          </a:solidFill>
        </a:fill>
      </a:tcStyle>
    </a:lastRow>
    <a:firstRow>
      <a:tcTxStyle b="on" i="off">
        <a:fontRef idx="major">
          <a:srgbClr val="497728"/>
        </a:fontRef>
        <a:srgbClr val="497728"/>
      </a:tcTxStyle>
      <a:tcStyle>
        <a:tcBdr>
          <a:left>
            <a:ln w="12700" cap="flat">
              <a:solidFill>
                <a:srgbClr val="497728"/>
              </a:solidFill>
              <a:prstDash val="solid"/>
              <a:round/>
            </a:ln>
          </a:left>
          <a:right>
            <a:ln w="12700" cap="flat">
              <a:solidFill>
                <a:srgbClr val="497728"/>
              </a:solidFill>
              <a:prstDash val="solid"/>
              <a:round/>
            </a:ln>
          </a:right>
          <a:top>
            <a:ln w="12700" cap="flat">
              <a:solidFill>
                <a:srgbClr val="497728"/>
              </a:solidFill>
              <a:prstDash val="solid"/>
              <a:round/>
            </a:ln>
          </a:top>
          <a:bottom>
            <a:ln w="38100" cap="flat">
              <a:solidFill>
                <a:srgbClr val="497728"/>
              </a:solidFill>
              <a:prstDash val="solid"/>
              <a:round/>
            </a:ln>
          </a:bottom>
          <a:insideH>
            <a:ln w="12700" cap="flat">
              <a:solidFill>
                <a:srgbClr val="497728"/>
              </a:solidFill>
              <a:prstDash val="solid"/>
              <a:round/>
            </a:ln>
          </a:insideH>
          <a:insideV>
            <a:ln w="12700" cap="flat">
              <a:solidFill>
                <a:srgbClr val="497728"/>
              </a:solidFill>
              <a:prstDash val="solid"/>
              <a:round/>
            </a:ln>
          </a:insideV>
        </a:tcBdr>
        <a:fill>
          <a:solidFill>
            <a:srgbClr val="504E2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21"/>
    <p:restoredTop sz="84293" autoAdjust="0"/>
  </p:normalViewPr>
  <p:slideViewPr>
    <p:cSldViewPr snapToGrid="0" snapToObjects="1">
      <p:cViewPr varScale="1">
        <p:scale>
          <a:sx n="77" d="100"/>
          <a:sy n="77" d="100"/>
        </p:scale>
        <p:origin x="1344" y="36"/>
      </p:cViewPr>
      <p:guideLst>
        <p:guide orient="horz" pos="1620"/>
        <p:guide/>
      </p:guideLst>
    </p:cSldViewPr>
  </p:slideViewPr>
  <p:notesTextViewPr>
    <p:cViewPr>
      <p:scale>
        <a:sx n="1" d="1"/>
        <a:sy n="1" d="1"/>
      </p:scale>
      <p:origin x="0" y="0"/>
    </p:cViewPr>
  </p:notesTextViewPr>
  <p:sorterViewPr>
    <p:cViewPr>
      <p:scale>
        <a:sx n="100" d="100"/>
        <a:sy n="100" d="100"/>
      </p:scale>
      <p:origin x="0" y="-29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16867035"/>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Hello and welcome</a:t>
            </a:r>
            <a:r>
              <a:rPr lang="en-US" baseline="0" dirty="0" smtClean="0"/>
              <a:t> to your benefits presentation with Humana. </a:t>
            </a:r>
            <a:endParaRPr lang="en-US" b="1" dirty="0"/>
          </a:p>
        </p:txBody>
      </p:sp>
    </p:spTree>
    <p:extLst>
      <p:ext uri="{BB962C8B-B14F-4D97-AF65-F5344CB8AC3E}">
        <p14:creationId xmlns:p14="http://schemas.microsoft.com/office/powerpoint/2010/main" val="325001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At Humana we personalize your care experience with services and programs specific to your needs. Humana Beginnings, provides one-one-one attention for pregnant</a:t>
            </a:r>
            <a:r>
              <a:rPr lang="en-US" baseline="0" dirty="0" smtClean="0"/>
              <a:t> members with a registered nurse. Personal nurse services provide targeted care to help you mange chronic illnesses and conditions. NICU case management provides specialized support for hospital stays and post-discharge. Cancer Programs provide education and management to stay on track throughout treatment. Humana’s care management includes personal nurses, providers and caregivers all coordinating with each other for your care.</a:t>
            </a:r>
            <a:r>
              <a:rPr lang="en-US" b="1" baseline="0" dirty="0" smtClean="0"/>
              <a:t> (attaching the clinical flyers to the presentation and direct members to review for additional information).</a:t>
            </a:r>
          </a:p>
          <a:p>
            <a:pPr marL="0" marR="0" lvl="0" indent="0" defTabSz="91440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baseline="0" dirty="0" smtClean="0"/>
              <a:t>Alternative:</a:t>
            </a:r>
          </a:p>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effectLst/>
                <a:latin typeface="+mj-lt"/>
                <a:ea typeface="+mj-ea"/>
                <a:cs typeface="+mj-cs"/>
                <a:sym typeface="Arial"/>
              </a:rPr>
              <a:t>Your Humana medical plans offer a variety of case specific management programs that are designed to provide you with additional support outside of your physician’s office.</a:t>
            </a:r>
          </a:p>
          <a:p>
            <a:pPr marL="0" marR="0" lvl="0" indent="0" defTabSz="914400" eaLnBrk="1" fontAlgn="auto" latinLnBrk="0" hangingPunct="1">
              <a:lnSpc>
                <a:spcPct val="100000"/>
              </a:lnSpc>
              <a:spcBef>
                <a:spcPts val="0"/>
              </a:spcBef>
              <a:spcAft>
                <a:spcPts val="0"/>
              </a:spcAft>
              <a:buClrTx/>
              <a:buSzTx/>
              <a:buFontTx/>
              <a:buNone/>
              <a:tabLst/>
              <a:defRPr/>
            </a:pPr>
            <a:endParaRPr lang="en-US" b="1" baseline="0" dirty="0" smtClean="0"/>
          </a:p>
          <a:p>
            <a:endParaRPr lang="en-US" dirty="0"/>
          </a:p>
        </p:txBody>
      </p:sp>
    </p:spTree>
    <p:extLst>
      <p:ext uri="{BB962C8B-B14F-4D97-AF65-F5344CB8AC3E}">
        <p14:creationId xmlns:p14="http://schemas.microsoft.com/office/powerpoint/2010/main" val="401445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Humana’s  lifestyle</a:t>
            </a:r>
            <a:r>
              <a:rPr lang="en-US" baseline="0" dirty="0" smtClean="0"/>
              <a:t> discount program makes it easy for you to look and feel your best by giving you more choices and savings when it comes to health and wellness procedures. Some of these offerings include weight loss solutions, Lasik and teeth whitening discounts, alternative medicine opportunities with chiropractors, massage therapists and acupuncturists as well as Identity monitoring and protection services. </a:t>
            </a:r>
            <a:r>
              <a:rPr lang="en-US" b="1" baseline="0" dirty="0" smtClean="0"/>
              <a:t>(attaching lifestyle discount flyers to the presentation and direct members to review for additional information).</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smtClean="0">
              <a:effectLst/>
              <a:latin typeface="+mj-lt"/>
              <a:ea typeface="+mj-ea"/>
              <a:cs typeface="+mj-cs"/>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b="1" dirty="0" smtClean="0">
                <a:effectLst/>
                <a:latin typeface="+mj-lt"/>
                <a:ea typeface="+mj-ea"/>
                <a:cs typeface="+mj-cs"/>
                <a:sym typeface="Arial"/>
              </a:rPr>
              <a:t>Alternative</a:t>
            </a:r>
          </a:p>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effectLst/>
                <a:latin typeface="+mj-lt"/>
                <a:ea typeface="+mj-ea"/>
                <a:cs typeface="+mj-cs"/>
                <a:sym typeface="Arial"/>
              </a:rPr>
              <a:t>You will also be eligible for discounts on a variety of lifestyle services, such as </a:t>
            </a:r>
            <a:r>
              <a:rPr lang="en-US" sz="1400" dirty="0" err="1" smtClean="0">
                <a:effectLst/>
                <a:latin typeface="+mj-lt"/>
                <a:ea typeface="+mj-ea"/>
                <a:cs typeface="+mj-cs"/>
                <a:sym typeface="Arial"/>
              </a:rPr>
              <a:t>Nutrisystem</a:t>
            </a:r>
            <a:r>
              <a:rPr lang="en-US" sz="1400" dirty="0" smtClean="0">
                <a:effectLst/>
                <a:latin typeface="+mj-lt"/>
                <a:ea typeface="+mj-ea"/>
                <a:cs typeface="+mj-cs"/>
                <a:sym typeface="Arial"/>
              </a:rPr>
              <a:t>, Lasik, teeth whitening, alternative medical, and identity protection through the Humana Lifestyle Discount Program.</a:t>
            </a:r>
          </a:p>
          <a:p>
            <a:endParaRPr lang="en-US" dirty="0"/>
          </a:p>
        </p:txBody>
      </p:sp>
    </p:spTree>
    <p:extLst>
      <p:ext uri="{BB962C8B-B14F-4D97-AF65-F5344CB8AC3E}">
        <p14:creationId xmlns:p14="http://schemas.microsoft.com/office/powerpoint/2010/main" val="248605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It can make a big difference just knowing that</a:t>
            </a:r>
            <a:r>
              <a:rPr lang="en-US" baseline="0" dirty="0" smtClean="0"/>
              <a:t> you have someone who will listen and provide resources. </a:t>
            </a:r>
            <a:r>
              <a:rPr lang="en-US" dirty="0" smtClean="0"/>
              <a:t>Humana’s EAP</a:t>
            </a:r>
            <a:r>
              <a:rPr lang="en-US" baseline="0" dirty="0" smtClean="0"/>
              <a:t> and work-life services can help with issues including; finances and budgeting, anxiety and depression, troubled children, stress, after-school care and care for elderly family members. </a:t>
            </a:r>
            <a:r>
              <a:rPr lang="en-US" b="1" baseline="0" dirty="0" smtClean="0"/>
              <a:t>(attaching the EAP flyers to the presentation and direct members to review for additional information).</a:t>
            </a:r>
          </a:p>
          <a:p>
            <a:endParaRPr lang="en-US" dirty="0" smtClean="0"/>
          </a:p>
          <a:p>
            <a:r>
              <a:rPr lang="en-US" b="1" dirty="0" smtClean="0"/>
              <a:t>Alternative</a:t>
            </a:r>
          </a:p>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effectLst/>
                <a:latin typeface="+mj-lt"/>
                <a:ea typeface="+mj-ea"/>
                <a:cs typeface="+mj-cs"/>
                <a:sym typeface="Arial"/>
              </a:rPr>
              <a:t>Humana’s Employee Assistance and Work-Life Services Programs provide you with unlimited telephonic and online support for stressful life events.  You will have access to trained clinicians 24 hours a day, 7 days a week who can provide you with resources on a variety of topics.</a:t>
            </a:r>
          </a:p>
          <a:p>
            <a:endParaRPr lang="en-US" dirty="0"/>
          </a:p>
        </p:txBody>
      </p:sp>
    </p:spTree>
    <p:extLst>
      <p:ext uri="{BB962C8B-B14F-4D97-AF65-F5344CB8AC3E}">
        <p14:creationId xmlns:p14="http://schemas.microsoft.com/office/powerpoint/2010/main" val="2990622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a:t>
            </a:r>
            <a:r>
              <a:rPr lang="en-US" baseline="0" dirty="0" smtClean="0"/>
              <a:t> look at your </a:t>
            </a:r>
            <a:r>
              <a:rPr lang="en-US" dirty="0" smtClean="0"/>
              <a:t>Vision plan options.</a:t>
            </a:r>
            <a:endParaRPr lang="en-US" dirty="0"/>
          </a:p>
        </p:txBody>
      </p:sp>
    </p:spTree>
    <p:extLst>
      <p:ext uri="{BB962C8B-B14F-4D97-AF65-F5344CB8AC3E}">
        <p14:creationId xmlns:p14="http://schemas.microsoft.com/office/powerpoint/2010/main" val="353520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Eye exams should be viewed as a routine health</a:t>
            </a:r>
            <a:r>
              <a:rPr lang="en-US" baseline="0" dirty="0" smtClean="0"/>
              <a:t> assessment, and much more than a vision evaluation.  An annual eye exam can detect hypertension, diabetes, brain tumors, and many other significant health issues.  The American Optometric Association estimates that 50% of blindness can be eliminated with routine eye exams……..for everyone, not just those in need of corrective lenses.  The coverage for corrective lenses becomes a value add to this important part of wellbeing  </a:t>
            </a:r>
            <a:endParaRPr lang="en-US" dirty="0" smtClean="0"/>
          </a:p>
          <a:p>
            <a:endParaRPr lang="en-US" dirty="0"/>
          </a:p>
        </p:txBody>
      </p:sp>
    </p:spTree>
    <p:extLst>
      <p:ext uri="{BB962C8B-B14F-4D97-AF65-F5344CB8AC3E}">
        <p14:creationId xmlns:p14="http://schemas.microsoft.com/office/powerpoint/2010/main" val="345508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xfrm>
            <a:off x="428625" y="708025"/>
            <a:ext cx="6286500" cy="3535363"/>
          </a:xfrm>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r>
              <a:rPr lang="en-US" dirty="0" smtClean="0"/>
              <a:t>Your Humana Vision Plan provides each covered member with one eye exam every 12 months, one pair of lenses every 12 months and one frame every 24 months. If you decide to purchase contact lenses instead, these will be available once every 12 months. These frequencies are based on your last date of service. </a:t>
            </a:r>
          </a:p>
          <a:p>
            <a:endParaRPr lang="en-US" dirty="0" smtClean="0"/>
          </a:p>
          <a:p>
            <a:r>
              <a:rPr lang="en-US" dirty="0" smtClean="0"/>
              <a:t>The member will have a $10 copayment for the eye exam and a $15 copayment for materials which are a lens and/or frame. You will have a $130 frame allowance. If you exceed this allowance, you will receive 20% off the balance of the frame cost. </a:t>
            </a:r>
          </a:p>
          <a:p>
            <a:endParaRPr lang="en-US" dirty="0" smtClean="0"/>
          </a:p>
          <a:p>
            <a:r>
              <a:rPr lang="en-US" dirty="0" smtClean="0"/>
              <a:t>For contact lens services, you will have a $10 copayment for the exam. The contact lens fitting fees with not exceed $55 or for more complex prescriptions, you will receive 10% off. You will also have a $130 allowance to apply towards the purchase of contact lenses. If you exceed $130, you will receive 15% off on the balance of the cost.</a:t>
            </a:r>
          </a:p>
          <a:p>
            <a:endParaRPr lang="en-US" dirty="0" smtClean="0"/>
          </a:p>
          <a:p>
            <a:r>
              <a:rPr lang="en-US" dirty="0" smtClean="0"/>
              <a:t>Members will also receive additional benefits including diabetic benefits for members who are diagnosed diabetics</a:t>
            </a:r>
            <a:r>
              <a:rPr lang="en-US" baseline="0" dirty="0" smtClean="0"/>
              <a:t> and discounted charged for retinal imaging. Members will also have the advantage of </a:t>
            </a:r>
            <a:r>
              <a:rPr lang="en-US" dirty="0" smtClean="0"/>
              <a:t>fixed</a:t>
            </a:r>
            <a:r>
              <a:rPr lang="en-US" baseline="0" dirty="0" smtClean="0"/>
              <a:t> copayments for many of the more popular extra options including progressives and anti-reflective lenses. </a:t>
            </a:r>
            <a:endParaRPr lang="en-US" dirty="0" smtClean="0"/>
          </a:p>
          <a:p>
            <a:endParaRPr lang="en-US" dirty="0" smtClean="0"/>
          </a:p>
          <a:p>
            <a:r>
              <a:rPr lang="en-US" dirty="0" smtClean="0"/>
              <a:t>Attached to this presentation is the Schedule of Benefits and additional benefits included in your plan.</a:t>
            </a:r>
          </a:p>
          <a:p>
            <a:pPr marL="240049" indent="-194013">
              <a:buClr>
                <a:srgbClr val="3E4143"/>
              </a:buClr>
              <a:buSzPts val="1100"/>
              <a:buFont typeface="Arial"/>
              <a:buChar char="•"/>
              <a:defRPr sz="1100">
                <a:solidFill>
                  <a:srgbClr val="3E4143"/>
                </a:solidFill>
                <a:latin typeface="Calibri"/>
                <a:ea typeface="Calibri"/>
                <a:cs typeface="Calibri"/>
                <a:sym typeface="Calibri"/>
              </a:defRPr>
            </a:pPr>
            <a:endParaRPr dirty="0"/>
          </a:p>
        </p:txBody>
      </p:sp>
    </p:spTree>
    <p:extLst>
      <p:ext uri="{BB962C8B-B14F-4D97-AF65-F5344CB8AC3E}">
        <p14:creationId xmlns:p14="http://schemas.microsoft.com/office/powerpoint/2010/main" val="3334824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review how to find a provider in the network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18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your vision provider search, there are three easy steps: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Go to humana.com. Under shop for plans tab, click Find an Eye Doctor.</a:t>
            </a:r>
          </a:p>
          <a:p>
            <a:r>
              <a:rPr lang="en-US" sz="1200" kern="1200" dirty="0">
                <a:solidFill>
                  <a:schemeClr val="tx1"/>
                </a:solidFill>
                <a:effectLst/>
                <a:latin typeface="+mn-lt"/>
                <a:ea typeface="+mn-ea"/>
                <a:cs typeface="+mn-cs"/>
              </a:rPr>
              <a:t>2. Select the Humana Insight Network. </a:t>
            </a:r>
          </a:p>
          <a:p>
            <a:r>
              <a:rPr lang="en-US" sz="1200" kern="1200" dirty="0">
                <a:solidFill>
                  <a:schemeClr val="tx1"/>
                </a:solidFill>
                <a:effectLst/>
                <a:latin typeface="+mn-lt"/>
                <a:ea typeface="+mn-ea"/>
                <a:cs typeface="+mn-cs"/>
              </a:rPr>
              <a:t>3. Enter the desired zip code for your area and click Get Results.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59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review the support and resources available to you as a Humana member</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885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Humana offers a number of ways that you can contact us for assistance. </a:t>
            </a:r>
          </a:p>
          <a:p>
            <a:endParaRPr lang="en-US" dirty="0" smtClean="0"/>
          </a:p>
          <a:p>
            <a:r>
              <a:rPr lang="en-US" dirty="0" smtClean="0"/>
              <a:t>Our customer care team provides knowledgeable associates trained on the various vision benefits. </a:t>
            </a:r>
          </a:p>
          <a:p>
            <a:r>
              <a:rPr lang="en-US" dirty="0" smtClean="0"/>
              <a:t>Our Interactive Voice Response, or IVR, system allows members 24 hour access to their benefits and eligibility. </a:t>
            </a:r>
          </a:p>
          <a:p>
            <a:r>
              <a:rPr lang="en-US" dirty="0" smtClean="0"/>
              <a:t>The </a:t>
            </a:r>
            <a:r>
              <a:rPr lang="en-US" dirty="0" err="1" smtClean="0"/>
              <a:t>MyHumana</a:t>
            </a:r>
            <a:r>
              <a:rPr lang="en-US" dirty="0" smtClean="0"/>
              <a:t> website is your personalized member portal that provides easy access to your benefits, eligibility, claims, providers and ID cards. Your ID cards can be printed or emailed from this site. </a:t>
            </a:r>
          </a:p>
          <a:p>
            <a:r>
              <a:rPr lang="en-US" dirty="0" smtClean="0"/>
              <a:t>The </a:t>
            </a:r>
            <a:r>
              <a:rPr lang="en-US" dirty="0" err="1" smtClean="0"/>
              <a:t>MyHumana</a:t>
            </a:r>
            <a:r>
              <a:rPr lang="en-US" dirty="0" smtClean="0"/>
              <a:t> mobile app is available on all smartphones and gives you the access to your benefits, eligibility and ID cards. Your ID card can be saved, shared or faxed from the mobile app. </a:t>
            </a:r>
            <a:endParaRPr lang="en-US" dirty="0"/>
          </a:p>
        </p:txBody>
      </p:sp>
      <p:sp>
        <p:nvSpPr>
          <p:cNvPr id="4" name="Slide Number Placeholder 3"/>
          <p:cNvSpPr>
            <a:spLocks noGrp="1"/>
          </p:cNvSpPr>
          <p:nvPr>
            <p:ph type="sldNum" sz="quarter" idx="10"/>
          </p:nvPr>
        </p:nvSpPr>
        <p:spPr/>
        <p:txBody>
          <a:bodyPr/>
          <a:lstStyle/>
          <a:p>
            <a:fld id="{753C873E-B14B-D346-9716-38C271A4D3BB}" type="slidenum">
              <a:rPr lang="en-US" smtClean="0"/>
              <a:t>19</a:t>
            </a:fld>
            <a:endParaRPr lang="en-US" dirty="0"/>
          </a:p>
        </p:txBody>
      </p:sp>
    </p:spTree>
    <p:extLst>
      <p:ext uri="{BB962C8B-B14F-4D97-AF65-F5344CB8AC3E}">
        <p14:creationId xmlns:p14="http://schemas.microsoft.com/office/powerpoint/2010/main" val="14258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Humana, We want to help take care of you,</a:t>
            </a:r>
            <a:r>
              <a:rPr lang="en-US" baseline="0" dirty="0" smtClean="0"/>
              <a:t> </a:t>
            </a:r>
            <a:r>
              <a:rPr lang="en-US" dirty="0" smtClean="0"/>
              <a:t>with benefits that</a:t>
            </a:r>
            <a:r>
              <a:rPr lang="en-US" baseline="0" dirty="0" smtClean="0"/>
              <a:t> make it easy for you to get the care you need, when you need it. Whether it’s through preventive care at no additional cost, wellness and personal programs, or 24/7 virtual visits, your care is at the core of what we do. </a:t>
            </a:r>
            <a:endParaRPr lang="en-US" dirty="0"/>
          </a:p>
        </p:txBody>
      </p:sp>
    </p:spTree>
    <p:extLst>
      <p:ext uri="{BB962C8B-B14F-4D97-AF65-F5344CB8AC3E}">
        <p14:creationId xmlns:p14="http://schemas.microsoft.com/office/powerpoint/2010/main" val="405639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myhumana</a:t>
            </a:r>
            <a:r>
              <a:rPr lang="en-US" sz="1200" kern="1200" dirty="0">
                <a:solidFill>
                  <a:schemeClr val="tx1"/>
                </a:solidFill>
                <a:effectLst/>
                <a:latin typeface="+mn-lt"/>
                <a:ea typeface="+mn-ea"/>
                <a:cs typeface="+mn-cs"/>
              </a:rPr>
              <a:t> website is a personalized and secure member portal. The website allows you 24 </a:t>
            </a:r>
            <a:r>
              <a:rPr lang="en-US" sz="1200" kern="1200" dirty="0" smtClean="0">
                <a:solidFill>
                  <a:schemeClr val="tx1"/>
                </a:solidFill>
                <a:effectLst/>
                <a:latin typeface="+mn-lt"/>
                <a:ea typeface="+mn-ea"/>
                <a:cs typeface="+mn-cs"/>
              </a:rPr>
              <a:t>hour </a:t>
            </a:r>
            <a:r>
              <a:rPr lang="en-US" sz="1200" kern="1200" dirty="0">
                <a:solidFill>
                  <a:schemeClr val="tx1"/>
                </a:solidFill>
                <a:effectLst/>
                <a:latin typeface="+mn-lt"/>
                <a:ea typeface="+mn-ea"/>
                <a:cs typeface="+mn-cs"/>
              </a:rPr>
              <a:t>access to your benefits, eligibility, claims, providers and ID cards.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member of the plan over the age of 18 will need to register independently due to privacy reasons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66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Members have a number of resources available through Humana's online support 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Smart EOBs are generated for each </a:t>
            </a:r>
            <a:r>
              <a:rPr lang="en-US" sz="1200" kern="1200" dirty="0" smtClean="0">
                <a:solidFill>
                  <a:schemeClr val="tx1"/>
                </a:solidFill>
                <a:effectLst/>
                <a:latin typeface="+mn-lt"/>
                <a:ea typeface="+mn-ea"/>
                <a:cs typeface="+mn-cs"/>
              </a:rPr>
              <a:t>claim </a:t>
            </a:r>
            <a:r>
              <a:rPr lang="en-US" sz="1200" kern="1200" dirty="0">
                <a:solidFill>
                  <a:schemeClr val="tx1"/>
                </a:solidFill>
                <a:effectLst/>
                <a:latin typeface="+mn-lt"/>
                <a:ea typeface="+mn-ea"/>
                <a:cs typeface="+mn-cs"/>
              </a:rPr>
              <a:t>processed. This gives you an overall picture of how and why the claim was processed and information to continue on your path to good oral health.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Humana.com and the </a:t>
            </a:r>
            <a:r>
              <a:rPr lang="en-US" sz="1200" kern="1200" dirty="0" err="1">
                <a:solidFill>
                  <a:schemeClr val="tx1"/>
                </a:solidFill>
                <a:effectLst/>
                <a:latin typeface="+mn-lt"/>
                <a:ea typeface="+mn-ea"/>
                <a:cs typeface="+mn-cs"/>
              </a:rPr>
              <a:t>m</a:t>
            </a:r>
            <a:r>
              <a:rPr lang="en-US" sz="1200" kern="1200" dirty="0" err="1" smtClean="0">
                <a:solidFill>
                  <a:schemeClr val="tx1"/>
                </a:solidFill>
                <a:effectLst/>
                <a:latin typeface="+mn-lt"/>
                <a:ea typeface="+mn-ea"/>
                <a:cs typeface="+mn-cs"/>
              </a:rPr>
              <a:t>yhumana</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mobile application are both bringing the ease of knowing your questions can be answered at your fingertips.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My Dental IQ is an education tool that provides more detail and insight to good oral health and allows you to take a quiz to see what your Dental IQ is.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29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57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(Must remain on all presentations)</a:t>
            </a:r>
            <a:endParaRPr lang="en-US" b="1" dirty="0"/>
          </a:p>
        </p:txBody>
      </p:sp>
    </p:spTree>
    <p:extLst>
      <p:ext uri="{BB962C8B-B14F-4D97-AF65-F5344CB8AC3E}">
        <p14:creationId xmlns:p14="http://schemas.microsoft.com/office/powerpoint/2010/main" val="237260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Today’s Discussion…..</a:t>
            </a:r>
          </a:p>
        </p:txBody>
      </p:sp>
    </p:spTree>
    <p:extLst>
      <p:ext uri="{BB962C8B-B14F-4D97-AF65-F5344CB8AC3E}">
        <p14:creationId xmlns:p14="http://schemas.microsoft.com/office/powerpoint/2010/main" val="263030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discuss your</a:t>
            </a:r>
            <a:r>
              <a:rPr lang="en-US" baseline="0" dirty="0" smtClean="0"/>
              <a:t> Humana</a:t>
            </a:r>
            <a:r>
              <a:rPr lang="en-US" dirty="0" smtClean="0"/>
              <a:t> medical plan options.</a:t>
            </a:r>
            <a:endParaRPr lang="en-US" dirty="0"/>
          </a:p>
        </p:txBody>
      </p:sp>
    </p:spTree>
    <p:extLst>
      <p:ext uri="{BB962C8B-B14F-4D97-AF65-F5344CB8AC3E}">
        <p14:creationId xmlns:p14="http://schemas.microsoft.com/office/powerpoint/2010/main" val="388386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marL="44450" indent="0">
              <a:buClr>
                <a:srgbClr val="3E4143"/>
              </a:buClr>
              <a:buSzPts val="1100"/>
              <a:buFont typeface="Arial"/>
              <a:buNone/>
              <a:defRPr sz="1100">
                <a:solidFill>
                  <a:srgbClr val="3E4143"/>
                </a:solidFill>
                <a:latin typeface="Calibri"/>
                <a:ea typeface="Calibri"/>
                <a:cs typeface="Calibri"/>
                <a:sym typeface="Calibri"/>
              </a:defRPr>
            </a:pPr>
            <a:endParaRPr dirty="0"/>
          </a:p>
        </p:txBody>
      </p:sp>
    </p:spTree>
    <p:extLst>
      <p:ext uri="{BB962C8B-B14F-4D97-AF65-F5344CB8AC3E}">
        <p14:creationId xmlns:p14="http://schemas.microsoft.com/office/powerpoint/2010/main" val="327821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else comes with your plan?</a:t>
            </a:r>
            <a:endParaRPr lang="en-US" dirty="0"/>
          </a:p>
        </p:txBody>
      </p:sp>
    </p:spTree>
    <p:extLst>
      <p:ext uri="{BB962C8B-B14F-4D97-AF65-F5344CB8AC3E}">
        <p14:creationId xmlns:p14="http://schemas.microsoft.com/office/powerpoint/2010/main" val="292404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Doctor on Demand.</a:t>
            </a:r>
          </a:p>
          <a:p>
            <a:r>
              <a:rPr lang="en-US" dirty="0" smtClean="0"/>
              <a:t>Doctor on Demand allows you to see a</a:t>
            </a:r>
            <a:r>
              <a:rPr lang="en-US" baseline="0" dirty="0" smtClean="0"/>
              <a:t> board-certified doctor for non-emergency care from your home, office or while you’re traveling in the United States. Doctor on Demand usually costs less than a visit to the emergency room or urgent care and allows you to address everyday health concerns such as; colds, flu, prescription refills and addresses mental health services. </a:t>
            </a:r>
            <a:r>
              <a:rPr lang="en-US" b="1" baseline="0" dirty="0" smtClean="0"/>
              <a:t>(attaching the Doctor on Demand flyer to your presentation and direct members to review for additional information).</a:t>
            </a:r>
          </a:p>
          <a:p>
            <a:endParaRPr lang="en-US" b="1" baseline="0" dirty="0" smtClean="0"/>
          </a:p>
          <a:p>
            <a:r>
              <a:rPr lang="en-US" b="1" baseline="0" dirty="0" smtClean="0"/>
              <a:t>Alternative : </a:t>
            </a:r>
            <a:r>
              <a:rPr lang="en-US" sz="1400" dirty="0" smtClean="0">
                <a:effectLst/>
                <a:latin typeface="+mj-lt"/>
                <a:ea typeface="+mj-ea"/>
                <a:cs typeface="+mj-cs"/>
                <a:sym typeface="Arial"/>
              </a:rPr>
              <a:t>Your medical plan options provide $0-$56 virtual visit services to you and to your covered dependents.  By downloading the Doctor on Demand mobile application, you will have access to board-certified doctors for non-emergency care 24 hours a day, 7 days a week, at any location of your choosing.  Whether you are traveling or you need care after hours, Doctor on Demand is available for your non-urgent needs.  </a:t>
            </a:r>
          </a:p>
          <a:p>
            <a:r>
              <a:rPr lang="en-US" sz="1400" dirty="0" smtClean="0">
                <a:effectLst/>
                <a:latin typeface="+mj-lt"/>
                <a:ea typeface="+mj-ea"/>
                <a:cs typeface="+mj-cs"/>
                <a:sym typeface="Arial"/>
              </a:rPr>
              <a:t>Virtual visits are also available for mental health services and costs will vary based on your plan</a:t>
            </a:r>
            <a:r>
              <a:rPr lang="en-US" sz="1400" baseline="0" dirty="0" smtClean="0">
                <a:effectLst/>
                <a:latin typeface="+mj-lt"/>
                <a:ea typeface="+mj-ea"/>
                <a:cs typeface="+mj-cs"/>
                <a:sym typeface="Arial"/>
              </a:rPr>
              <a:t> but will be known at time of appointment. </a:t>
            </a:r>
            <a:endParaRPr lang="en-US" sz="1400" dirty="0" smtClean="0">
              <a:effectLst/>
              <a:latin typeface="+mj-lt"/>
              <a:ea typeface="+mj-ea"/>
              <a:cs typeface="+mj-cs"/>
              <a:sym typeface="Arial"/>
            </a:endParaRPr>
          </a:p>
          <a:p>
            <a:endParaRPr lang="en-US" b="1" dirty="0"/>
          </a:p>
        </p:txBody>
      </p:sp>
    </p:spTree>
    <p:extLst>
      <p:ext uri="{BB962C8B-B14F-4D97-AF65-F5344CB8AC3E}">
        <p14:creationId xmlns:p14="http://schemas.microsoft.com/office/powerpoint/2010/main" val="145107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Go365.</a:t>
            </a:r>
          </a:p>
          <a:p>
            <a:r>
              <a:rPr lang="en-US" dirty="0" smtClean="0"/>
              <a:t>Getting</a:t>
            </a:r>
            <a:r>
              <a:rPr lang="en-US" baseline="0" dirty="0" smtClean="0"/>
              <a:t> healthier can be easier and lots more fun with Go365. Unlock activities personalized to help you reach your health goals no matter where you are on your journey to better health. Just unlock your activities and earn points for higher status. The higher status you achieve the more bucks you earn and the more bucks you earn you can spend on great items in the Go365 mall, like Amazon and Target gift cards, athletic gear, and more. Tracking your activity is a breeze- just connect your compatible apps or fitness devices and earn points for all your healthy activities. </a:t>
            </a:r>
            <a:r>
              <a:rPr lang="en-US" b="1" baseline="0" dirty="0" smtClean="0"/>
              <a:t>(attaching Go365 flyers to your presentation and direct members to review for additional information).</a:t>
            </a:r>
          </a:p>
          <a:p>
            <a:endParaRPr lang="en-US" b="1" baseline="0" dirty="0" smtClean="0"/>
          </a:p>
        </p:txBody>
      </p:sp>
    </p:spTree>
    <p:extLst>
      <p:ext uri="{BB962C8B-B14F-4D97-AF65-F5344CB8AC3E}">
        <p14:creationId xmlns:p14="http://schemas.microsoft.com/office/powerpoint/2010/main" val="136763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Humana pharmacy</a:t>
            </a:r>
            <a:r>
              <a:rPr lang="en-US" baseline="0" dirty="0" smtClean="0"/>
              <a:t> solutions. Get safe and effective medications at the best cost to you. Some of </a:t>
            </a:r>
            <a:r>
              <a:rPr lang="en-US" dirty="0" smtClean="0"/>
              <a:t>Humana’s pharmacy solutions include; home</a:t>
            </a:r>
            <a:r>
              <a:rPr lang="en-US" baseline="0" dirty="0" smtClean="0"/>
              <a:t> delivery for 90-day medication supply. A national network with over 65,000 pharmacies and guidance with low-cost drug options and specialty medications. Visit www.humana.com/finder/pharmacy to locate network pharmacies. </a:t>
            </a:r>
            <a:r>
              <a:rPr lang="en-US" b="1" baseline="0" dirty="0" smtClean="0"/>
              <a:t>(attaching Pharmacy flyers to your presentation and direct members to review for additional information).</a:t>
            </a:r>
          </a:p>
          <a:p>
            <a:endParaRPr lang="en-US" dirty="0"/>
          </a:p>
        </p:txBody>
      </p:sp>
    </p:spTree>
    <p:extLst>
      <p:ext uri="{BB962C8B-B14F-4D97-AF65-F5344CB8AC3E}">
        <p14:creationId xmlns:p14="http://schemas.microsoft.com/office/powerpoint/2010/main" val="4236906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13" name="Body Level One…"/>
          <p:cNvSpPr txBox="1">
            <a:spLocks noGrp="1"/>
          </p:cNvSpPr>
          <p:nvPr>
            <p:ph type="body" sz="half" idx="1"/>
          </p:nvPr>
        </p:nvSpPr>
        <p:spPr>
          <a:xfrm>
            <a:off x="685800" y="685800"/>
            <a:ext cx="4128516" cy="3771900"/>
          </a:xfrm>
          <a:prstGeom prst="rect">
            <a:avLst/>
          </a:prstGeom>
        </p:spPr>
        <p:txBody>
          <a:bodyPr anchor="ctr"/>
          <a:lstStyle>
            <a:lvl1pPr indent="0">
              <a:lnSpc>
                <a:spcPct val="90000"/>
              </a:lnSpc>
              <a:spcBef>
                <a:spcPts val="500"/>
              </a:spcBef>
              <a:defRPr sz="4500"/>
            </a:lvl1pPr>
            <a:lvl2pPr marL="228600" indent="457200">
              <a:lnSpc>
                <a:spcPct val="90000"/>
              </a:lnSpc>
              <a:spcBef>
                <a:spcPts val="500"/>
              </a:spcBef>
              <a:buSzTx/>
              <a:buNone/>
              <a:defRPr sz="4500"/>
            </a:lvl2pPr>
            <a:lvl3pPr marL="228600" indent="914400">
              <a:lnSpc>
                <a:spcPct val="90000"/>
              </a:lnSpc>
              <a:spcBef>
                <a:spcPts val="500"/>
              </a:spcBef>
              <a:buSzTx/>
              <a:buNone/>
              <a:defRPr sz="4500"/>
            </a:lvl3pPr>
            <a:lvl4pPr indent="-514350">
              <a:lnSpc>
                <a:spcPct val="90000"/>
              </a:lnSpc>
              <a:spcBef>
                <a:spcPts val="500"/>
              </a:spcBef>
              <a:buSzPts val="4500"/>
              <a:defRPr sz="4500"/>
            </a:lvl4pPr>
            <a:lvl5pPr indent="-514350">
              <a:lnSpc>
                <a:spcPct val="90000"/>
              </a:lnSpc>
              <a:spcBef>
                <a:spcPts val="500"/>
              </a:spcBef>
              <a:buSzPts val="4500"/>
              <a:defRPr sz="4500"/>
            </a:lvl5pPr>
          </a:lstStyle>
          <a:p>
            <a:r>
              <a:t>Body Level One</a:t>
            </a:r>
          </a:p>
          <a:p>
            <a:pPr lvl="1"/>
            <a:r>
              <a:t>Body Level Two</a:t>
            </a:r>
          </a:p>
          <a:p>
            <a:pPr lvl="2"/>
            <a:r>
              <a:t>Body Level Three</a:t>
            </a:r>
          </a:p>
          <a:p>
            <a:pPr lvl="3"/>
            <a:r>
              <a:t>Body Level Four</a:t>
            </a:r>
          </a:p>
          <a:p>
            <a:pPr lvl="4"/>
            <a:r>
              <a:t>Body Level Five</a:t>
            </a:r>
          </a:p>
        </p:txBody>
      </p:sp>
      <p:sp>
        <p:nvSpPr>
          <p:cNvPr id="14" name="Google Shape;18;p21"/>
          <p:cNvSpPr>
            <a:spLocks noGrp="1"/>
          </p:cNvSpPr>
          <p:nvPr>
            <p:ph type="pic" sz="half" idx="13"/>
          </p:nvPr>
        </p:nvSpPr>
        <p:spPr>
          <a:xfrm>
            <a:off x="5497116" y="0"/>
            <a:ext cx="3646884" cy="5143500"/>
          </a:xfrm>
          <a:prstGeom prst="rect">
            <a:avLst/>
          </a:prstGeom>
        </p:spPr>
        <p:txBody>
          <a:bodyPr lIns="91439" tIns="45719" rIns="91439" bIns="45719">
            <a:noAutofit/>
          </a:bodyPr>
          <a:lstStyle/>
          <a:p>
            <a:endParaRPr/>
          </a:p>
        </p:txBody>
      </p:sp>
      <p:pic>
        <p:nvPicPr>
          <p:cNvPr id="15" name="Google Shape;19;p21" descr="Google Shape;19;p21"/>
          <p:cNvPicPr>
            <a:picLocks noChangeAspect="1"/>
          </p:cNvPicPr>
          <p:nvPr/>
        </p:nvPicPr>
        <p:blipFill>
          <a:blip r:embed="rId2"/>
          <a:stretch>
            <a:fillRect/>
          </a:stretch>
        </p:blipFill>
        <p:spPr>
          <a:xfrm>
            <a:off x="685800" y="4472242"/>
            <a:ext cx="1084731" cy="210768"/>
          </a:xfrm>
          <a:prstGeom prst="rect">
            <a:avLst/>
          </a:prstGeom>
          <a:ln w="12700">
            <a:miter lim="400000"/>
          </a:ln>
        </p:spPr>
      </p:pic>
      <p:sp>
        <p:nvSpPr>
          <p:cNvPr id="16"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DEFAULT 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514350" y="274320"/>
            <a:ext cx="8353044" cy="45262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515271" y="1097280"/>
            <a:ext cx="8353044" cy="3429000"/>
          </a:xfrm>
        </p:spPr>
        <p:txBody>
          <a:bodyPr/>
          <a:lstStyle>
            <a:lvl1pPr marL="0" indent="0">
              <a:buNone/>
              <a:defRPr>
                <a:latin typeface="+mj-lt"/>
              </a:defRPr>
            </a:lvl1pPr>
            <a:lvl2pPr>
              <a:defRPr sz="1425"/>
            </a:lvl2pPr>
            <a:lvl3pPr>
              <a:defRPr/>
            </a:lvl3pPr>
            <a:lvl4pPr>
              <a:defRPr/>
            </a:lvl4pPr>
            <a:lvl5pPr>
              <a:defRPr/>
            </a:lvl5pPr>
            <a:lvl6pPr>
              <a:defRPr/>
            </a:lvl6pPr>
            <a:lvl7pPr>
              <a:defRPr/>
            </a:lvl7pPr>
            <a:lvl8pPr>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0"/>
            <a:endParaRPr lang="en-US" dirty="0"/>
          </a:p>
        </p:txBody>
      </p:sp>
      <p:sp>
        <p:nvSpPr>
          <p:cNvPr id="4" name="Footer Placeholder 3">
            <a:extLst>
              <a:ext uri="{FF2B5EF4-FFF2-40B4-BE49-F238E27FC236}">
                <a16:creationId xmlns:a16="http://schemas.microsoft.com/office/drawing/2014/main" id="{D14CAEA5-C3E1-4D4E-A4F1-C597FD6EE3BA}"/>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240030" cy="46291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4686300"/>
            <a:ext cx="240031" cy="457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Tree>
    <p:extLst>
      <p:ext uri="{BB962C8B-B14F-4D97-AF65-F5344CB8AC3E}">
        <p14:creationId xmlns:p14="http://schemas.microsoft.com/office/powerpoint/2010/main" val="313713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 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514350" y="274320"/>
            <a:ext cx="8353044" cy="45262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515271" y="1097280"/>
            <a:ext cx="8353044" cy="3429000"/>
          </a:xfrm>
        </p:spPr>
        <p:txBody>
          <a:bodyPr/>
          <a:lstStyle>
            <a:lvl1pPr marL="0" indent="0">
              <a:buNone/>
              <a:defRPr>
                <a:latin typeface="+mj-lt"/>
              </a:defRPr>
            </a:lvl1pPr>
            <a:lvl2pPr>
              <a:defRPr sz="1425"/>
            </a:lvl2pPr>
            <a:lvl3pPr>
              <a:defRPr/>
            </a:lvl3pPr>
            <a:lvl4pPr>
              <a:defRPr/>
            </a:lvl4pPr>
            <a:lvl5pPr>
              <a:defRPr/>
            </a:lvl5pPr>
            <a:lvl6pPr>
              <a:defRPr/>
            </a:lvl6pPr>
            <a:lvl7pPr>
              <a:defRPr/>
            </a:lvl7pPr>
            <a:lvl8pPr>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0"/>
            <a:endParaRPr lang="en-US" dirty="0"/>
          </a:p>
        </p:txBody>
      </p:sp>
      <p:sp>
        <p:nvSpPr>
          <p:cNvPr id="4" name="Footer Placeholder 3">
            <a:extLst>
              <a:ext uri="{FF2B5EF4-FFF2-40B4-BE49-F238E27FC236}">
                <a16:creationId xmlns:a16="http://schemas.microsoft.com/office/drawing/2014/main" id="{D14CAEA5-C3E1-4D4E-A4F1-C597FD6EE3BA}"/>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240030" cy="46291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4686300"/>
            <a:ext cx="240031" cy="457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Tree>
    <p:extLst>
      <p:ext uri="{BB962C8B-B14F-4D97-AF65-F5344CB8AC3E}">
        <p14:creationId xmlns:p14="http://schemas.microsoft.com/office/powerpoint/2010/main" val="91505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ON - DARK GREEN">
    <p:bg>
      <p:bgPr>
        <a:solidFill>
          <a:srgbClr val="497728"/>
        </a:solidFill>
        <a:effectLst/>
      </p:bgPr>
    </p:bg>
    <p:spTree>
      <p:nvGrpSpPr>
        <p:cNvPr id="1" name=""/>
        <p:cNvGrpSpPr/>
        <p:nvPr/>
      </p:nvGrpSpPr>
      <p:grpSpPr>
        <a:xfrm>
          <a:off x="0" y="0"/>
          <a:ext cx="0" cy="0"/>
          <a:chOff x="0" y="0"/>
          <a:chExt cx="0" cy="0"/>
        </a:xfrm>
      </p:grpSpPr>
      <p:sp>
        <p:nvSpPr>
          <p:cNvPr id="72" name="IMAGE"/>
          <p:cNvSpPr>
            <a:spLocks noGrp="1"/>
          </p:cNvSpPr>
          <p:nvPr>
            <p:ph type="body" idx="13"/>
          </p:nvPr>
        </p:nvSpPr>
        <p:spPr>
          <a:xfrm>
            <a:off x="5479851" y="-1158"/>
            <a:ext cx="3664646" cy="5145816"/>
          </a:xfrm>
          <a:prstGeom prst="roundRect">
            <a:avLst>
              <a:gd name="adj" fmla="val 0"/>
            </a:avLst>
          </a:prstGeom>
          <a:solidFill>
            <a:srgbClr val="FFFFFF"/>
          </a:solidFill>
        </p:spPr>
        <p:txBody>
          <a:bodyPr lIns="45719" tIns="45719" rIns="45719" bIns="45719" anchor="ctr">
            <a:noAutofit/>
          </a:bodyPr>
          <a:lstStyle>
            <a:lvl1pPr algn="ctr" defTabSz="457200">
              <a:defRPr>
                <a:solidFill>
                  <a:srgbClr val="504E26"/>
                </a:solidFill>
                <a:latin typeface="+mj-lt"/>
                <a:ea typeface="+mj-ea"/>
                <a:cs typeface="+mj-cs"/>
                <a:sym typeface="Calibri"/>
              </a:defRPr>
            </a:lvl1pPr>
          </a:lstStyle>
          <a:p>
            <a:r>
              <a:t>IMAGE</a:t>
            </a:r>
          </a:p>
        </p:txBody>
      </p:sp>
      <p:sp>
        <p:nvSpPr>
          <p:cNvPr id="73" name="Headline…"/>
          <p:cNvSpPr txBox="1">
            <a:spLocks noGrp="1"/>
          </p:cNvSpPr>
          <p:nvPr>
            <p:ph type="body" sz="half" idx="14"/>
          </p:nvPr>
        </p:nvSpPr>
        <p:spPr>
          <a:xfrm>
            <a:off x="785442" y="1204647"/>
            <a:ext cx="4148998" cy="2734206"/>
          </a:xfrm>
          <a:prstGeom prst="rect">
            <a:avLst/>
          </a:prstGeom>
        </p:spPr>
        <p:txBody>
          <a:bodyPr anchor="ctr"/>
          <a:lstStyle/>
          <a:p>
            <a:pPr>
              <a:lnSpc>
                <a:spcPct val="90000"/>
              </a:lnSpc>
              <a:defRPr sz="3500" b="1">
                <a:solidFill>
                  <a:srgbClr val="FFFFFF"/>
                </a:solidFill>
                <a:latin typeface="+mj-lt"/>
                <a:ea typeface="+mj-ea"/>
                <a:cs typeface="+mj-cs"/>
                <a:sym typeface="Calibri"/>
              </a:defRPr>
            </a:pPr>
            <a:r>
              <a:t>Headline</a:t>
            </a:r>
          </a:p>
          <a:p>
            <a:pPr>
              <a:lnSpc>
                <a:spcPct val="90000"/>
              </a:lnSpc>
              <a:spcBef>
                <a:spcPts val="1600"/>
              </a:spcBef>
              <a:defRPr sz="2500">
                <a:solidFill>
                  <a:srgbClr val="FFFFFF"/>
                </a:solidFill>
              </a:defRPr>
            </a:pPr>
            <a:r>
              <a:t>Subhead</a:t>
            </a:r>
          </a:p>
          <a:p>
            <a:pPr>
              <a:lnSpc>
                <a:spcPct val="90000"/>
              </a:lnSpc>
              <a:defRPr sz="1600">
                <a:solidFill>
                  <a:srgbClr val="FFFFFF"/>
                </a:solidFill>
                <a:latin typeface="+mj-lt"/>
                <a:ea typeface="+mj-ea"/>
                <a:cs typeface="+mj-cs"/>
                <a:sym typeface="Calibri"/>
              </a:defRPr>
            </a:pPr>
            <a:r>
              <a:t>Body copy</a:t>
            </a:r>
          </a:p>
        </p:txBody>
      </p:sp>
      <p:pic>
        <p:nvPicPr>
          <p:cNvPr id="74" name="Image" descr="Image"/>
          <p:cNvPicPr>
            <a:picLocks noChangeAspect="1"/>
          </p:cNvPicPr>
          <p:nvPr/>
        </p:nvPicPr>
        <p:blipFill>
          <a:blip r:embed="rId2"/>
          <a:stretch>
            <a:fillRect/>
          </a:stretch>
        </p:blipFill>
        <p:spPr>
          <a:xfrm>
            <a:off x="481204" y="4529640"/>
            <a:ext cx="1084731" cy="222970"/>
          </a:xfrm>
          <a:prstGeom prst="rect">
            <a:avLst/>
          </a:prstGeom>
          <a:ln w="12700">
            <a:miter lim="400000"/>
          </a:ln>
        </p:spPr>
      </p:pic>
      <p:sp>
        <p:nvSpPr>
          <p:cNvPr id="75" name="Slide Number"/>
          <p:cNvSpPr txBox="1">
            <a:spLocks noGrp="1"/>
          </p:cNvSpPr>
          <p:nvPr>
            <p:ph type="sldNum" sz="quarter" idx="2"/>
          </p:nvPr>
        </p:nvSpPr>
        <p:spPr>
          <a:xfrm>
            <a:off x="4419600" y="4767262"/>
            <a:ext cx="2133600" cy="279401"/>
          </a:xfrm>
          <a:prstGeom prst="rect">
            <a:avLst/>
          </a:prstGeom>
        </p:spPr>
        <p:txBody>
          <a:bodyPr lIns="45719" tIns="45719" rIns="45719" bIns="45719" anchor="t"/>
          <a:lstStyle>
            <a:lvl1pPr>
              <a:defRPr sz="1200">
                <a:solidFill>
                  <a:srgbClr val="504E26"/>
                </a:solidFill>
                <a:latin typeface="+mj-lt"/>
                <a:ea typeface="+mj-ea"/>
                <a:cs typeface="+mj-cs"/>
                <a:sym typeface="Calibri"/>
              </a:defRPr>
            </a:lvl1pPr>
          </a:lstStyle>
          <a:p>
            <a:fld id="{86CB4B4D-7CA3-9044-876B-883B54F8677D}" type="slidenum">
              <a:rPr/>
              <a:t>‹#›</a:t>
            </a:fld>
            <a:endParaRPr dirty="0"/>
          </a:p>
        </p:txBody>
      </p:sp>
    </p:spTree>
    <p:extLst>
      <p:ext uri="{BB962C8B-B14F-4D97-AF65-F5344CB8AC3E}">
        <p14:creationId xmlns:p14="http://schemas.microsoft.com/office/powerpoint/2010/main" val="249391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SECTION - DARK GREEN">
    <p:bg>
      <p:bgPr>
        <a:solidFill>
          <a:srgbClr val="78BE20"/>
        </a:solidFill>
        <a:effectLst/>
      </p:bgPr>
    </p:bg>
    <p:spTree>
      <p:nvGrpSpPr>
        <p:cNvPr id="1" name=""/>
        <p:cNvGrpSpPr/>
        <p:nvPr/>
      </p:nvGrpSpPr>
      <p:grpSpPr>
        <a:xfrm>
          <a:off x="0" y="0"/>
          <a:ext cx="0" cy="0"/>
          <a:chOff x="0" y="0"/>
          <a:chExt cx="0" cy="0"/>
        </a:xfrm>
      </p:grpSpPr>
      <p:sp>
        <p:nvSpPr>
          <p:cNvPr id="61" name="Picture Placeholder 2"/>
          <p:cNvSpPr>
            <a:spLocks noGrp="1"/>
          </p:cNvSpPr>
          <p:nvPr>
            <p:ph type="pic" idx="13"/>
          </p:nvPr>
        </p:nvSpPr>
        <p:spPr>
          <a:xfrm>
            <a:off x="5467350" y="0"/>
            <a:ext cx="3676650" cy="5143500"/>
          </a:xfrm>
          <a:prstGeom prst="rect">
            <a:avLst/>
          </a:prstGeom>
        </p:spPr>
        <p:txBody>
          <a:bodyPr lIns="91439" tIns="45719" rIns="91439" bIns="45719">
            <a:noAutofit/>
          </a:bodyPr>
          <a:lstStyle/>
          <a:p>
            <a:endParaRPr/>
          </a:p>
        </p:txBody>
      </p:sp>
      <p:sp>
        <p:nvSpPr>
          <p:cNvPr id="62" name="Body Level One…"/>
          <p:cNvSpPr txBox="1">
            <a:spLocks noGrp="1"/>
          </p:cNvSpPr>
          <p:nvPr>
            <p:ph type="body" sz="half" idx="1"/>
          </p:nvPr>
        </p:nvSpPr>
        <p:spPr>
          <a:xfrm>
            <a:off x="785441" y="1204647"/>
            <a:ext cx="4148999" cy="2734206"/>
          </a:xfrm>
          <a:prstGeom prst="rect">
            <a:avLst/>
          </a:prstGeom>
        </p:spPr>
        <p:txBody>
          <a:bodyPr anchor="ctr"/>
          <a:lstStyle>
            <a:lvl1pPr indent="0"/>
            <a:lvl2pPr marL="1012371" indent="-440871"/>
            <a:lvl3pPr marL="1543050" indent="-514350"/>
            <a:lvl4pPr marL="2171700" indent="-685800"/>
            <a:lvl5pPr marL="2628900" indent="-685800"/>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7" name="Picture 6">
            <a:extLst>
              <a:ext uri="{FF2B5EF4-FFF2-40B4-BE49-F238E27FC236}">
                <a16:creationId xmlns:a16="http://schemas.microsoft.com/office/drawing/2014/main" id="{C0DE37F8-1DE2-C444-A6EB-BD0FB22644D6}"/>
              </a:ext>
            </a:extLst>
          </p:cNvPr>
          <p:cNvPicPr>
            <a:picLocks noChangeAspect="1"/>
          </p:cNvPicPr>
          <p:nvPr userDrawn="1"/>
        </p:nvPicPr>
        <p:blipFill>
          <a:blip r:embed="rId2"/>
          <a:stretch>
            <a:fillRect/>
          </a:stretch>
        </p:blipFill>
        <p:spPr>
          <a:xfrm>
            <a:off x="481204" y="4531988"/>
            <a:ext cx="1084731" cy="220623"/>
          </a:xfrm>
          <a:prstGeom prst="rect">
            <a:avLst/>
          </a:prstGeom>
        </p:spPr>
      </p:pic>
    </p:spTree>
    <p:extLst>
      <p:ext uri="{BB962C8B-B14F-4D97-AF65-F5344CB8AC3E}">
        <p14:creationId xmlns:p14="http://schemas.microsoft.com/office/powerpoint/2010/main" val="14390570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DEFAULT SLIDE TEX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43" name="Body Level One…"/>
          <p:cNvSpPr txBox="1">
            <a:spLocks noGrp="1"/>
          </p:cNvSpPr>
          <p:nvPr>
            <p:ph type="body" idx="1"/>
          </p:nvPr>
        </p:nvSpPr>
        <p:spPr>
          <a:xfrm>
            <a:off x="515271" y="1097280"/>
            <a:ext cx="8353044" cy="3429001"/>
          </a:xfrm>
          <a:prstGeom prst="rect">
            <a:avLst/>
          </a:prstGeom>
        </p:spPr>
        <p:txBody>
          <a:bodyPr/>
          <a:lstStyle>
            <a:lvl1pPr indent="0"/>
            <a:lvl2pPr marL="1005567" indent="-410254"/>
            <a:lvl3pPr marL="1524000" indent="-457200"/>
            <a:lvl4pPr marL="2119312" indent="-581024"/>
            <a:lvl5pPr marL="2576511" indent="-581023"/>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5852859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13" name="Body Level One…"/>
          <p:cNvSpPr txBox="1">
            <a:spLocks noGrp="1"/>
          </p:cNvSpPr>
          <p:nvPr>
            <p:ph type="body" sz="half" idx="1"/>
          </p:nvPr>
        </p:nvSpPr>
        <p:spPr>
          <a:xfrm>
            <a:off x="685800" y="685800"/>
            <a:ext cx="4128516" cy="3771900"/>
          </a:xfrm>
          <a:prstGeom prst="rect">
            <a:avLst/>
          </a:prstGeom>
        </p:spPr>
        <p:txBody>
          <a:bodyPr anchor="ctr"/>
          <a:lstStyle>
            <a:lvl1pPr indent="0">
              <a:lnSpc>
                <a:spcPct val="90000"/>
              </a:lnSpc>
              <a:spcBef>
                <a:spcPts val="500"/>
              </a:spcBef>
              <a:defRPr sz="4500"/>
            </a:lvl1pPr>
            <a:lvl2pPr marL="228594" indent="457189">
              <a:lnSpc>
                <a:spcPct val="90000"/>
              </a:lnSpc>
              <a:spcBef>
                <a:spcPts val="500"/>
              </a:spcBef>
              <a:buSzTx/>
              <a:buNone/>
              <a:defRPr sz="4500"/>
            </a:lvl2pPr>
            <a:lvl3pPr marL="228594" indent="914378">
              <a:lnSpc>
                <a:spcPct val="90000"/>
              </a:lnSpc>
              <a:spcBef>
                <a:spcPts val="500"/>
              </a:spcBef>
              <a:buSzTx/>
              <a:buNone/>
              <a:defRPr sz="4500"/>
            </a:lvl3pPr>
            <a:lvl4pPr indent="-514337">
              <a:lnSpc>
                <a:spcPct val="90000"/>
              </a:lnSpc>
              <a:spcBef>
                <a:spcPts val="500"/>
              </a:spcBef>
              <a:buSzPts val="4500"/>
              <a:defRPr sz="4500"/>
            </a:lvl4pPr>
            <a:lvl5pPr indent="-514337">
              <a:lnSpc>
                <a:spcPct val="90000"/>
              </a:lnSpc>
              <a:spcBef>
                <a:spcPts val="500"/>
              </a:spcBef>
              <a:buSzPts val="4500"/>
              <a:defRPr sz="4500"/>
            </a:lvl5pPr>
          </a:lstStyle>
          <a:p>
            <a:r>
              <a:t>Body Level One</a:t>
            </a:r>
          </a:p>
          <a:p>
            <a:pPr lvl="1"/>
            <a:r>
              <a:t>Body Level Two</a:t>
            </a:r>
          </a:p>
          <a:p>
            <a:pPr lvl="2"/>
            <a:r>
              <a:t>Body Level Three</a:t>
            </a:r>
          </a:p>
          <a:p>
            <a:pPr lvl="3"/>
            <a:r>
              <a:t>Body Level Four</a:t>
            </a:r>
          </a:p>
          <a:p>
            <a:pPr lvl="4"/>
            <a:r>
              <a:t>Body Level Five</a:t>
            </a:r>
          </a:p>
        </p:txBody>
      </p:sp>
      <p:sp>
        <p:nvSpPr>
          <p:cNvPr id="14" name="Google Shape;18;p21"/>
          <p:cNvSpPr>
            <a:spLocks noGrp="1"/>
          </p:cNvSpPr>
          <p:nvPr>
            <p:ph type="pic" sz="half" idx="13"/>
          </p:nvPr>
        </p:nvSpPr>
        <p:spPr>
          <a:xfrm>
            <a:off x="5497116" y="0"/>
            <a:ext cx="3646884" cy="5143500"/>
          </a:xfrm>
          <a:prstGeom prst="rect">
            <a:avLst/>
          </a:prstGeom>
        </p:spPr>
        <p:txBody>
          <a:bodyPr lIns="91439" tIns="45719" rIns="91439" bIns="45719">
            <a:noAutofit/>
          </a:bodyPr>
          <a:lstStyle/>
          <a:p>
            <a:endParaRPr/>
          </a:p>
        </p:txBody>
      </p:sp>
      <p:pic>
        <p:nvPicPr>
          <p:cNvPr id="15" name="Google Shape;19;p21" descr="Google Shape;19;p21"/>
          <p:cNvPicPr>
            <a:picLocks noChangeAspect="1"/>
          </p:cNvPicPr>
          <p:nvPr/>
        </p:nvPicPr>
        <p:blipFill>
          <a:blip r:embed="rId2"/>
          <a:stretch>
            <a:fillRect/>
          </a:stretch>
        </p:blipFill>
        <p:spPr>
          <a:xfrm>
            <a:off x="685801" y="4472242"/>
            <a:ext cx="1084731" cy="210768"/>
          </a:xfrm>
          <a:prstGeom prst="rect">
            <a:avLst/>
          </a:prstGeom>
          <a:ln w="12700">
            <a:miter lim="400000"/>
          </a:ln>
        </p:spPr>
      </p:pic>
      <p:sp>
        <p:nvSpPr>
          <p:cNvPr id="16" name="Slide Number"/>
          <p:cNvSpPr txBox="1">
            <a:spLocks noGrp="1"/>
          </p:cNvSpPr>
          <p:nvPr>
            <p:ph type="sldNum" sz="quarter" idx="2"/>
          </p:nvPr>
        </p:nvSpPr>
        <p:spPr>
          <a:xfrm>
            <a:off x="6278168" y="4767263"/>
            <a:ext cx="275034" cy="276956"/>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spTree>
    <p:extLst>
      <p:ext uri="{BB962C8B-B14F-4D97-AF65-F5344CB8AC3E}">
        <p14:creationId xmlns:p14="http://schemas.microsoft.com/office/powerpoint/2010/main" val="22313132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3" name="Body Level One…"/>
          <p:cNvSpPr txBox="1">
            <a:spLocks noGrp="1"/>
          </p:cNvSpPr>
          <p:nvPr>
            <p:ph type="body" sz="half" idx="1"/>
          </p:nvPr>
        </p:nvSpPr>
        <p:spPr>
          <a:xfrm>
            <a:off x="4327398" y="685800"/>
            <a:ext cx="4128518" cy="3771900"/>
          </a:xfrm>
          <a:prstGeom prst="rect">
            <a:avLst/>
          </a:prstGeom>
        </p:spPr>
        <p:txBody>
          <a:bodyPr anchor="ctr"/>
          <a:lstStyle>
            <a:lvl1pPr indent="0">
              <a:lnSpc>
                <a:spcPct val="90000"/>
              </a:lnSpc>
              <a:spcBef>
                <a:spcPts val="500"/>
              </a:spcBef>
              <a:defRPr sz="4500"/>
            </a:lvl1pPr>
            <a:lvl2pPr marL="228594" indent="457189">
              <a:lnSpc>
                <a:spcPct val="90000"/>
              </a:lnSpc>
              <a:spcBef>
                <a:spcPts val="500"/>
              </a:spcBef>
              <a:buSzTx/>
              <a:buNone/>
              <a:defRPr sz="4500"/>
            </a:lvl2pPr>
            <a:lvl3pPr marL="228594" indent="914378">
              <a:lnSpc>
                <a:spcPct val="90000"/>
              </a:lnSpc>
              <a:spcBef>
                <a:spcPts val="500"/>
              </a:spcBef>
              <a:buSzTx/>
              <a:buNone/>
              <a:defRPr sz="4500"/>
            </a:lvl3pPr>
            <a:lvl4pPr indent="-514337">
              <a:lnSpc>
                <a:spcPct val="90000"/>
              </a:lnSpc>
              <a:spcBef>
                <a:spcPts val="500"/>
              </a:spcBef>
              <a:buSzPts val="4500"/>
              <a:defRPr sz="4500"/>
            </a:lvl4pPr>
            <a:lvl5pPr indent="-514337">
              <a:lnSpc>
                <a:spcPct val="90000"/>
              </a:lnSpc>
              <a:spcBef>
                <a:spcPts val="500"/>
              </a:spcBef>
              <a:buSzPts val="4500"/>
              <a:defRPr sz="4500"/>
            </a:lvl5pPr>
          </a:lstStyle>
          <a:p>
            <a:r>
              <a:t>Body Level One</a:t>
            </a:r>
          </a:p>
          <a:p>
            <a:pPr lvl="1"/>
            <a:r>
              <a:t>Body Level Two</a:t>
            </a:r>
          </a:p>
          <a:p>
            <a:pPr lvl="2"/>
            <a:r>
              <a:t>Body Level Three</a:t>
            </a:r>
          </a:p>
          <a:p>
            <a:pPr lvl="3"/>
            <a:r>
              <a:t>Body Level Four</a:t>
            </a:r>
          </a:p>
          <a:p>
            <a:pPr lvl="4"/>
            <a:r>
              <a:t>Body Level Five</a:t>
            </a:r>
          </a:p>
        </p:txBody>
      </p:sp>
      <p:sp>
        <p:nvSpPr>
          <p:cNvPr id="24" name="Google Shape;23;p25"/>
          <p:cNvSpPr/>
          <p:nvPr/>
        </p:nvSpPr>
        <p:spPr>
          <a:xfrm>
            <a:off x="0" y="0"/>
            <a:ext cx="3641598" cy="5143500"/>
          </a:xfrm>
          <a:prstGeom prst="rect">
            <a:avLst/>
          </a:prstGeom>
          <a:solidFill>
            <a:srgbClr val="78BE20"/>
          </a:solidFill>
          <a:ln w="12700">
            <a:miter lim="400000"/>
          </a:ln>
        </p:spPr>
        <p:txBody>
          <a:bodyPr lIns="45719" rIns="45719" anchor="ctr"/>
          <a:lstStyle/>
          <a:p>
            <a:pPr algn="ctr">
              <a:defRPr sz="1800">
                <a:latin typeface="Helvetica Neue"/>
                <a:ea typeface="Helvetica Neue"/>
                <a:cs typeface="Helvetica Neue"/>
                <a:sym typeface="Helvetica Neue"/>
              </a:defRPr>
            </a:pPr>
            <a:endParaRPr sz="1800"/>
          </a:p>
        </p:txBody>
      </p:sp>
      <p:pic>
        <p:nvPicPr>
          <p:cNvPr id="25" name="Google Shape;24;p25" descr="Google Shape;24;p25"/>
          <p:cNvPicPr>
            <a:picLocks noChangeAspect="1"/>
          </p:cNvPicPr>
          <p:nvPr/>
        </p:nvPicPr>
        <p:blipFill>
          <a:blip r:embed="rId2"/>
          <a:stretch>
            <a:fillRect/>
          </a:stretch>
        </p:blipFill>
        <p:spPr>
          <a:xfrm>
            <a:off x="783959" y="1086992"/>
            <a:ext cx="2073683" cy="2969518"/>
          </a:xfrm>
          <a:prstGeom prst="rect">
            <a:avLst/>
          </a:prstGeom>
          <a:ln w="12700">
            <a:miter lim="400000"/>
          </a:ln>
        </p:spPr>
      </p:pic>
      <p:sp>
        <p:nvSpPr>
          <p:cNvPr id="26" name="Slide Number"/>
          <p:cNvSpPr txBox="1">
            <a:spLocks noGrp="1"/>
          </p:cNvSpPr>
          <p:nvPr>
            <p:ph type="sldNum" sz="quarter" idx="2"/>
          </p:nvPr>
        </p:nvSpPr>
        <p:spPr>
          <a:xfrm>
            <a:off x="6278168" y="4767263"/>
            <a:ext cx="275034" cy="276956"/>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spTree>
    <p:extLst>
      <p:ext uri="{BB962C8B-B14F-4D97-AF65-F5344CB8AC3E}">
        <p14:creationId xmlns:p14="http://schemas.microsoft.com/office/powerpoint/2010/main" val="27218326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434978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SLIDE TEX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43" name="Body Level One…"/>
          <p:cNvSpPr txBox="1">
            <a:spLocks noGrp="1"/>
          </p:cNvSpPr>
          <p:nvPr>
            <p:ph type="body" idx="1"/>
          </p:nvPr>
        </p:nvSpPr>
        <p:spPr>
          <a:xfrm>
            <a:off x="515271" y="1097281"/>
            <a:ext cx="8353044" cy="3429001"/>
          </a:xfrm>
          <a:prstGeom prst="rect">
            <a:avLst/>
          </a:prstGeom>
        </p:spPr>
        <p:txBody>
          <a:bodyPr/>
          <a:lstStyle>
            <a:lvl1pPr indent="0"/>
            <a:lvl2pPr marL="1005542" indent="-410244"/>
            <a:lvl3pPr marL="1523962" indent="-457189"/>
            <a:lvl4pPr marL="2119259" indent="-581009"/>
            <a:lvl5pPr marL="2576447" indent="-581009"/>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8730337" y="4731351"/>
            <a:ext cx="137057" cy="138500"/>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210993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_AND_BODY">
    <p:bg>
      <p:bgPr>
        <a:solidFill>
          <a:srgbClr val="497728"/>
        </a:solidFill>
        <a:effectLst/>
      </p:bgPr>
    </p:bg>
    <p:spTree>
      <p:nvGrpSpPr>
        <p:cNvPr id="1" name=""/>
        <p:cNvGrpSpPr/>
        <p:nvPr/>
      </p:nvGrpSpPr>
      <p:grpSpPr>
        <a:xfrm>
          <a:off x="0" y="0"/>
          <a:ext cx="0" cy="0"/>
          <a:chOff x="0" y="0"/>
          <a:chExt cx="0" cy="0"/>
        </a:xfrm>
      </p:grpSpPr>
      <p:sp>
        <p:nvSpPr>
          <p:cNvPr id="51" name="Body Level One…"/>
          <p:cNvSpPr txBox="1">
            <a:spLocks noGrp="1"/>
          </p:cNvSpPr>
          <p:nvPr>
            <p:ph type="body" idx="1"/>
          </p:nvPr>
        </p:nvSpPr>
        <p:spPr>
          <a:xfrm>
            <a:off x="5479852" y="-1157"/>
            <a:ext cx="3664647" cy="5145817"/>
          </a:xfrm>
          <a:prstGeom prst="rect">
            <a:avLst/>
          </a:prstGeom>
          <a:solidFill>
            <a:srgbClr val="FFFFFF"/>
          </a:solidFill>
        </p:spPr>
        <p:txBody>
          <a:bodyPr lIns="45699" tIns="45699" rIns="45699" bIns="45699" anchor="ctr"/>
          <a:lstStyle>
            <a:lvl1pPr indent="0" algn="ctr">
              <a:defRPr>
                <a:solidFill>
                  <a:srgbClr val="504E26"/>
                </a:solidFill>
              </a:defRPr>
            </a:lvl1pPr>
            <a:lvl2pPr marL="1012346" indent="-440860" algn="ctr">
              <a:defRPr>
                <a:solidFill>
                  <a:srgbClr val="504E26"/>
                </a:solidFill>
              </a:defRPr>
            </a:lvl2pPr>
            <a:lvl3pPr marL="1543012" indent="-514337" algn="ctr">
              <a:defRPr>
                <a:solidFill>
                  <a:srgbClr val="504E26"/>
                </a:solidFill>
              </a:defRPr>
            </a:lvl3pPr>
            <a:lvl4pPr marL="2171646" indent="-685783" algn="ctr">
              <a:defRPr>
                <a:solidFill>
                  <a:srgbClr val="504E26"/>
                </a:solidFill>
              </a:defRPr>
            </a:lvl4pPr>
            <a:lvl5pPr marL="2628834" indent="-685783" algn="ctr">
              <a:defRPr>
                <a:solidFill>
                  <a:srgbClr val="504E26"/>
                </a:solidFill>
              </a:defRPr>
            </a:lvl5pPr>
          </a:lstStyle>
          <a:p>
            <a:r>
              <a:t>Body Level One</a:t>
            </a:r>
          </a:p>
          <a:p>
            <a:pPr lvl="1"/>
            <a:r>
              <a:t>Body Level Two</a:t>
            </a:r>
          </a:p>
          <a:p>
            <a:pPr lvl="2"/>
            <a:r>
              <a:t>Body Level Three</a:t>
            </a:r>
          </a:p>
          <a:p>
            <a:pPr lvl="3"/>
            <a:r>
              <a:t>Body Level Four</a:t>
            </a:r>
          </a:p>
          <a:p>
            <a:pPr lvl="4"/>
            <a:r>
              <a:t>Body Level Five</a:t>
            </a:r>
          </a:p>
        </p:txBody>
      </p:sp>
      <p:sp>
        <p:nvSpPr>
          <p:cNvPr id="52" name="Google Shape;41;p24"/>
          <p:cNvSpPr txBox="1">
            <a:spLocks noGrp="1"/>
          </p:cNvSpPr>
          <p:nvPr>
            <p:ph type="body" sz="half" idx="13"/>
          </p:nvPr>
        </p:nvSpPr>
        <p:spPr>
          <a:xfrm>
            <a:off x="785442" y="1204647"/>
            <a:ext cx="4148998" cy="2734206"/>
          </a:xfrm>
          <a:prstGeom prst="rect">
            <a:avLst/>
          </a:prstGeom>
        </p:spPr>
        <p:txBody>
          <a:bodyPr anchor="ctr"/>
          <a:lstStyle>
            <a:lvl1pPr indent="0">
              <a:defRPr/>
            </a:lvl1pPr>
          </a:lstStyle>
          <a:p>
            <a:pPr indent="0"/>
            <a:endParaRPr/>
          </a:p>
        </p:txBody>
      </p:sp>
      <p:sp>
        <p:nvSpPr>
          <p:cNvPr id="54" name="Slide Number"/>
          <p:cNvSpPr txBox="1">
            <a:spLocks noGrp="1"/>
          </p:cNvSpPr>
          <p:nvPr>
            <p:ph type="sldNum" sz="quarter" idx="2"/>
          </p:nvPr>
        </p:nvSpPr>
        <p:spPr>
          <a:xfrm>
            <a:off x="6278168" y="4767263"/>
            <a:ext cx="275034" cy="276956"/>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6" name="Picture 5">
            <a:extLst>
              <a:ext uri="{FF2B5EF4-FFF2-40B4-BE49-F238E27FC236}">
                <a16:creationId xmlns:a16="http://schemas.microsoft.com/office/drawing/2014/main" id="{57525D19-6579-AE43-A488-ECFC0DAD41AF}"/>
              </a:ext>
            </a:extLst>
          </p:cNvPr>
          <p:cNvPicPr>
            <a:picLocks noChangeAspect="1"/>
          </p:cNvPicPr>
          <p:nvPr userDrawn="1"/>
        </p:nvPicPr>
        <p:blipFill>
          <a:blip r:embed="rId2"/>
          <a:stretch>
            <a:fillRect/>
          </a:stretch>
        </p:blipFill>
        <p:spPr>
          <a:xfrm>
            <a:off x="481205" y="4531988"/>
            <a:ext cx="1084731" cy="220623"/>
          </a:xfrm>
          <a:prstGeom prst="rect">
            <a:avLst/>
          </a:prstGeom>
        </p:spPr>
      </p:pic>
    </p:spTree>
    <p:extLst>
      <p:ext uri="{BB962C8B-B14F-4D97-AF65-F5344CB8AC3E}">
        <p14:creationId xmlns:p14="http://schemas.microsoft.com/office/powerpoint/2010/main" val="21419607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SECTION - DARK GREEN">
    <p:bg>
      <p:bgPr>
        <a:solidFill>
          <a:srgbClr val="78BE20"/>
        </a:solidFill>
        <a:effectLst/>
      </p:bgPr>
    </p:bg>
    <p:spTree>
      <p:nvGrpSpPr>
        <p:cNvPr id="1" name=""/>
        <p:cNvGrpSpPr/>
        <p:nvPr/>
      </p:nvGrpSpPr>
      <p:grpSpPr>
        <a:xfrm>
          <a:off x="0" y="0"/>
          <a:ext cx="0" cy="0"/>
          <a:chOff x="0" y="0"/>
          <a:chExt cx="0" cy="0"/>
        </a:xfrm>
      </p:grpSpPr>
      <p:sp>
        <p:nvSpPr>
          <p:cNvPr id="61" name="Picture Placeholder 2"/>
          <p:cNvSpPr>
            <a:spLocks noGrp="1"/>
          </p:cNvSpPr>
          <p:nvPr>
            <p:ph type="pic" idx="13"/>
          </p:nvPr>
        </p:nvSpPr>
        <p:spPr>
          <a:xfrm>
            <a:off x="5467350" y="0"/>
            <a:ext cx="3676650" cy="5143500"/>
          </a:xfrm>
          <a:prstGeom prst="rect">
            <a:avLst/>
          </a:prstGeom>
        </p:spPr>
        <p:txBody>
          <a:bodyPr lIns="91439" tIns="45719" rIns="91439" bIns="45719">
            <a:noAutofit/>
          </a:bodyPr>
          <a:lstStyle/>
          <a:p>
            <a:endParaRPr/>
          </a:p>
        </p:txBody>
      </p:sp>
      <p:sp>
        <p:nvSpPr>
          <p:cNvPr id="62" name="Body Level One…"/>
          <p:cNvSpPr txBox="1">
            <a:spLocks noGrp="1"/>
          </p:cNvSpPr>
          <p:nvPr>
            <p:ph type="body" sz="half" idx="1"/>
          </p:nvPr>
        </p:nvSpPr>
        <p:spPr>
          <a:xfrm>
            <a:off x="785442" y="1204647"/>
            <a:ext cx="4148999" cy="2734206"/>
          </a:xfrm>
          <a:prstGeom prst="rect">
            <a:avLst/>
          </a:prstGeom>
        </p:spPr>
        <p:txBody>
          <a:bodyPr anchor="ctr"/>
          <a:lstStyle>
            <a:lvl1pPr indent="0"/>
            <a:lvl2pPr marL="1012346" indent="-440860"/>
            <a:lvl3pPr marL="1543012" indent="-514337"/>
            <a:lvl4pPr marL="2171646" indent="-685783"/>
            <a:lvl5pPr marL="2628834" indent="-685783"/>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6278168" y="4767263"/>
            <a:ext cx="275034" cy="276956"/>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7" name="Picture 6">
            <a:extLst>
              <a:ext uri="{FF2B5EF4-FFF2-40B4-BE49-F238E27FC236}">
                <a16:creationId xmlns:a16="http://schemas.microsoft.com/office/drawing/2014/main" id="{C0DE37F8-1DE2-C444-A6EB-BD0FB22644D6}"/>
              </a:ext>
            </a:extLst>
          </p:cNvPr>
          <p:cNvPicPr>
            <a:picLocks noChangeAspect="1"/>
          </p:cNvPicPr>
          <p:nvPr userDrawn="1"/>
        </p:nvPicPr>
        <p:blipFill>
          <a:blip r:embed="rId2"/>
          <a:stretch>
            <a:fillRect/>
          </a:stretch>
        </p:blipFill>
        <p:spPr>
          <a:xfrm>
            <a:off x="481205" y="4531988"/>
            <a:ext cx="1084731" cy="220623"/>
          </a:xfrm>
          <a:prstGeom prst="rect">
            <a:avLst/>
          </a:prstGeom>
        </p:spPr>
      </p:pic>
    </p:spTree>
    <p:extLst>
      <p:ext uri="{BB962C8B-B14F-4D97-AF65-F5344CB8AC3E}">
        <p14:creationId xmlns:p14="http://schemas.microsoft.com/office/powerpoint/2010/main" val="22568968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71"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lvl2pPr marL="1005542" indent="-410244"/>
            <a:lvl3pPr marL="1523962" indent="-457189"/>
            <a:lvl4pPr marL="2119259" indent="-581009"/>
            <a:lvl5pPr marL="2576447" indent="-581009"/>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8730337" y="4731351"/>
            <a:ext cx="137057" cy="138500"/>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7534884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DEFAULT SLIDE TEXT">
    <p:spTree>
      <p:nvGrpSpPr>
        <p:cNvPr id="1" name=""/>
        <p:cNvGrpSpPr/>
        <p:nvPr/>
      </p:nvGrpSpPr>
      <p:grpSpPr>
        <a:xfrm>
          <a:off x="0" y="0"/>
          <a:ext cx="0" cy="0"/>
          <a:chOff x="0" y="0"/>
          <a:chExt cx="0" cy="0"/>
        </a:xfrm>
      </p:grpSpPr>
      <p:sp>
        <p:nvSpPr>
          <p:cNvPr id="80"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81" name="Body Level One…"/>
          <p:cNvSpPr txBox="1">
            <a:spLocks noGrp="1"/>
          </p:cNvSpPr>
          <p:nvPr>
            <p:ph type="body" idx="1"/>
          </p:nvPr>
        </p:nvSpPr>
        <p:spPr>
          <a:xfrm>
            <a:off x="515271" y="1097281"/>
            <a:ext cx="8353044" cy="3429001"/>
          </a:xfrm>
          <a:prstGeom prst="rect">
            <a:avLst/>
          </a:prstGeom>
        </p:spPr>
        <p:txBody>
          <a:bodyPr/>
          <a:lstStyle>
            <a:lvl1pPr marL="0" indent="0">
              <a:defRPr>
                <a:latin typeface="+mj-lt"/>
                <a:ea typeface="+mj-ea"/>
                <a:cs typeface="+mj-cs"/>
                <a:sym typeface="Arial"/>
              </a:defRPr>
            </a:lvl1pPr>
            <a:lvl2pPr marL="1005542" indent="-410244">
              <a:defRPr>
                <a:latin typeface="+mj-lt"/>
                <a:ea typeface="+mj-ea"/>
                <a:cs typeface="+mj-cs"/>
                <a:sym typeface="Arial"/>
              </a:defRPr>
            </a:lvl2pPr>
            <a:lvl3pPr marL="1523962" indent="-457189">
              <a:defRPr>
                <a:latin typeface="+mj-lt"/>
                <a:ea typeface="+mj-ea"/>
                <a:cs typeface="+mj-cs"/>
                <a:sym typeface="Arial"/>
              </a:defRPr>
            </a:lvl3pPr>
            <a:lvl4pPr marL="2119259" indent="-581009">
              <a:defRPr>
                <a:latin typeface="+mj-lt"/>
                <a:ea typeface="+mj-ea"/>
                <a:cs typeface="+mj-cs"/>
                <a:sym typeface="Arial"/>
              </a:defRPr>
            </a:lvl4pPr>
            <a:lvl5pPr marL="2576447" indent="-581009">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8730337" y="4731351"/>
            <a:ext cx="137057" cy="138500"/>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35166481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DEFAULT SLIDE TEXT">
    <p:spTree>
      <p:nvGrpSpPr>
        <p:cNvPr id="1" name=""/>
        <p:cNvGrpSpPr/>
        <p:nvPr/>
      </p:nvGrpSpPr>
      <p:grpSpPr>
        <a:xfrm>
          <a:off x="0" y="0"/>
          <a:ext cx="0" cy="0"/>
          <a:chOff x="0" y="0"/>
          <a:chExt cx="0" cy="0"/>
        </a:xfrm>
      </p:grpSpPr>
      <p:sp>
        <p:nvSpPr>
          <p:cNvPr id="89"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90" name="Body Level One…"/>
          <p:cNvSpPr txBox="1">
            <a:spLocks noGrp="1"/>
          </p:cNvSpPr>
          <p:nvPr>
            <p:ph type="body" idx="1"/>
          </p:nvPr>
        </p:nvSpPr>
        <p:spPr>
          <a:xfrm>
            <a:off x="515271" y="1097281"/>
            <a:ext cx="8353044" cy="3429001"/>
          </a:xfrm>
          <a:prstGeom prst="rect">
            <a:avLst/>
          </a:prstGeom>
        </p:spPr>
        <p:txBody>
          <a:bodyPr/>
          <a:lstStyle>
            <a:lvl1pPr marL="0" indent="0">
              <a:defRPr>
                <a:latin typeface="+mj-lt"/>
                <a:ea typeface="+mj-ea"/>
                <a:cs typeface="+mj-cs"/>
                <a:sym typeface="Arial"/>
              </a:defRPr>
            </a:lvl1pPr>
            <a:lvl2pPr marL="1005542" indent="-410244">
              <a:defRPr>
                <a:latin typeface="+mj-lt"/>
                <a:ea typeface="+mj-ea"/>
                <a:cs typeface="+mj-cs"/>
                <a:sym typeface="Arial"/>
              </a:defRPr>
            </a:lvl2pPr>
            <a:lvl3pPr marL="1523962" indent="-457189">
              <a:defRPr>
                <a:latin typeface="+mj-lt"/>
                <a:ea typeface="+mj-ea"/>
                <a:cs typeface="+mj-cs"/>
                <a:sym typeface="Arial"/>
              </a:defRPr>
            </a:lvl3pPr>
            <a:lvl4pPr marL="2119259" indent="-581009">
              <a:defRPr>
                <a:latin typeface="+mj-lt"/>
                <a:ea typeface="+mj-ea"/>
                <a:cs typeface="+mj-cs"/>
                <a:sym typeface="Arial"/>
              </a:defRPr>
            </a:lvl4pPr>
            <a:lvl5pPr marL="2576447" indent="-581009">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8730337" y="4731351"/>
            <a:ext cx="137057" cy="138500"/>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327327934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SLIDE TITLE">
    <p:spTree>
      <p:nvGrpSpPr>
        <p:cNvPr id="1" name=""/>
        <p:cNvGrpSpPr/>
        <p:nvPr/>
      </p:nvGrpSpPr>
      <p:grpSpPr>
        <a:xfrm>
          <a:off x="0" y="0"/>
          <a:ext cx="0" cy="0"/>
          <a:chOff x="0" y="0"/>
          <a:chExt cx="0" cy="0"/>
        </a:xfrm>
      </p:grpSpPr>
      <p:sp>
        <p:nvSpPr>
          <p:cNvPr id="98"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99" name="Slide Number"/>
          <p:cNvSpPr txBox="1">
            <a:spLocks noGrp="1"/>
          </p:cNvSpPr>
          <p:nvPr>
            <p:ph type="sldNum" sz="quarter" idx="2"/>
          </p:nvPr>
        </p:nvSpPr>
        <p:spPr>
          <a:xfrm>
            <a:off x="8730337" y="4731351"/>
            <a:ext cx="137057" cy="138500"/>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28506157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DEFAULT 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514350" y="274320"/>
            <a:ext cx="8353044" cy="45262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515271" y="1097280"/>
            <a:ext cx="8353044" cy="3429000"/>
          </a:xfrm>
        </p:spPr>
        <p:txBody>
          <a:bodyPr/>
          <a:lstStyle>
            <a:lvl1pPr marL="0" indent="0">
              <a:buNone/>
              <a:defRPr>
                <a:latin typeface="+mj-lt"/>
              </a:defRPr>
            </a:lvl1pPr>
            <a:lvl2pPr>
              <a:defRPr sz="1425"/>
            </a:lvl2pPr>
            <a:lvl3pPr>
              <a:defRPr/>
            </a:lvl3pPr>
            <a:lvl4pPr>
              <a:defRPr/>
            </a:lvl4pPr>
            <a:lvl5pPr>
              <a:defRPr/>
            </a:lvl5pPr>
            <a:lvl6pPr>
              <a:defRPr/>
            </a:lvl6pPr>
            <a:lvl7pPr>
              <a:defRPr/>
            </a:lvl7pPr>
            <a:lvl8pPr>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0"/>
            <a:endParaRPr lang="en-US" dirty="0"/>
          </a:p>
        </p:txBody>
      </p:sp>
      <p:sp>
        <p:nvSpPr>
          <p:cNvPr id="4" name="Footer Placeholder 3">
            <a:extLst>
              <a:ext uri="{FF2B5EF4-FFF2-40B4-BE49-F238E27FC236}">
                <a16:creationId xmlns:a16="http://schemas.microsoft.com/office/drawing/2014/main" id="{D14CAEA5-C3E1-4D4E-A4F1-C597FD6EE3BA}"/>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a:xfrm>
            <a:off x="8648585" y="4731350"/>
            <a:ext cx="218811" cy="138500"/>
          </a:xfrm>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240030" cy="46291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4686300"/>
            <a:ext cx="240031" cy="457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chemeClr val="tx1"/>
              </a:solidFill>
            </a:endParaRPr>
          </a:p>
        </p:txBody>
      </p:sp>
    </p:spTree>
    <p:extLst>
      <p:ext uri="{BB962C8B-B14F-4D97-AF65-F5344CB8AC3E}">
        <p14:creationId xmlns:p14="http://schemas.microsoft.com/office/powerpoint/2010/main" val="148464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13" name="Body Level One…"/>
          <p:cNvSpPr txBox="1">
            <a:spLocks noGrp="1"/>
          </p:cNvSpPr>
          <p:nvPr>
            <p:ph type="body" sz="half" idx="1"/>
          </p:nvPr>
        </p:nvSpPr>
        <p:spPr>
          <a:xfrm>
            <a:off x="685800" y="685800"/>
            <a:ext cx="4128516" cy="3771900"/>
          </a:xfrm>
          <a:prstGeom prst="rect">
            <a:avLst/>
          </a:prstGeom>
        </p:spPr>
        <p:txBody>
          <a:bodyPr anchor="ctr"/>
          <a:lstStyle>
            <a:lvl1pPr indent="0">
              <a:lnSpc>
                <a:spcPct val="90000"/>
              </a:lnSpc>
              <a:spcBef>
                <a:spcPts val="500"/>
              </a:spcBef>
              <a:defRPr sz="4500"/>
            </a:lvl1pPr>
            <a:lvl2pPr marL="228600" indent="457200">
              <a:lnSpc>
                <a:spcPct val="90000"/>
              </a:lnSpc>
              <a:spcBef>
                <a:spcPts val="500"/>
              </a:spcBef>
              <a:buSzTx/>
              <a:buNone/>
              <a:defRPr sz="4500"/>
            </a:lvl2pPr>
            <a:lvl3pPr marL="228600" indent="914400">
              <a:lnSpc>
                <a:spcPct val="90000"/>
              </a:lnSpc>
              <a:spcBef>
                <a:spcPts val="500"/>
              </a:spcBef>
              <a:buSzTx/>
              <a:buNone/>
              <a:defRPr sz="4500"/>
            </a:lvl3pPr>
            <a:lvl4pPr indent="-514350">
              <a:lnSpc>
                <a:spcPct val="90000"/>
              </a:lnSpc>
              <a:spcBef>
                <a:spcPts val="500"/>
              </a:spcBef>
              <a:buSzPts val="4500"/>
              <a:defRPr sz="4500"/>
            </a:lvl4pPr>
            <a:lvl5pPr indent="-514350">
              <a:lnSpc>
                <a:spcPct val="90000"/>
              </a:lnSpc>
              <a:spcBef>
                <a:spcPts val="500"/>
              </a:spcBef>
              <a:buSzPts val="4500"/>
              <a:defRPr sz="4500"/>
            </a:lvl5pPr>
          </a:lstStyle>
          <a:p>
            <a:r>
              <a:t>Body Level One</a:t>
            </a:r>
          </a:p>
          <a:p>
            <a:pPr lvl="1"/>
            <a:r>
              <a:t>Body Level Two</a:t>
            </a:r>
          </a:p>
          <a:p>
            <a:pPr lvl="2"/>
            <a:r>
              <a:t>Body Level Three</a:t>
            </a:r>
          </a:p>
          <a:p>
            <a:pPr lvl="3"/>
            <a:r>
              <a:t>Body Level Four</a:t>
            </a:r>
          </a:p>
          <a:p>
            <a:pPr lvl="4"/>
            <a:r>
              <a:t>Body Level Five</a:t>
            </a:r>
          </a:p>
        </p:txBody>
      </p:sp>
      <p:sp>
        <p:nvSpPr>
          <p:cNvPr id="14" name="Google Shape;18;p21"/>
          <p:cNvSpPr>
            <a:spLocks noGrp="1"/>
          </p:cNvSpPr>
          <p:nvPr>
            <p:ph type="pic" sz="half" idx="13"/>
          </p:nvPr>
        </p:nvSpPr>
        <p:spPr>
          <a:xfrm>
            <a:off x="5497116" y="0"/>
            <a:ext cx="3646884" cy="5143500"/>
          </a:xfrm>
          <a:prstGeom prst="rect">
            <a:avLst/>
          </a:prstGeom>
        </p:spPr>
        <p:txBody>
          <a:bodyPr lIns="91439" tIns="45719" rIns="91439" bIns="45719">
            <a:noAutofit/>
          </a:bodyPr>
          <a:lstStyle/>
          <a:p>
            <a:endParaRPr/>
          </a:p>
        </p:txBody>
      </p:sp>
      <p:pic>
        <p:nvPicPr>
          <p:cNvPr id="15" name="Google Shape;19;p21" descr="Google Shape;19;p21"/>
          <p:cNvPicPr>
            <a:picLocks noChangeAspect="1"/>
          </p:cNvPicPr>
          <p:nvPr/>
        </p:nvPicPr>
        <p:blipFill>
          <a:blip r:embed="rId2"/>
          <a:stretch>
            <a:fillRect/>
          </a:stretch>
        </p:blipFill>
        <p:spPr>
          <a:xfrm>
            <a:off x="685800" y="4472242"/>
            <a:ext cx="1084731" cy="210768"/>
          </a:xfrm>
          <a:prstGeom prst="rect">
            <a:avLst/>
          </a:prstGeom>
          <a:ln w="12700">
            <a:miter lim="400000"/>
          </a:ln>
        </p:spPr>
      </p:pic>
      <p:sp>
        <p:nvSpPr>
          <p:cNvPr id="16"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spTree>
    <p:extLst>
      <p:ext uri="{BB962C8B-B14F-4D97-AF65-F5344CB8AC3E}">
        <p14:creationId xmlns:p14="http://schemas.microsoft.com/office/powerpoint/2010/main" val="40898809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3" name="Body Level One…"/>
          <p:cNvSpPr txBox="1">
            <a:spLocks noGrp="1"/>
          </p:cNvSpPr>
          <p:nvPr>
            <p:ph type="body" sz="half" idx="1"/>
          </p:nvPr>
        </p:nvSpPr>
        <p:spPr>
          <a:xfrm>
            <a:off x="4327397" y="685800"/>
            <a:ext cx="4128518" cy="3771900"/>
          </a:xfrm>
          <a:prstGeom prst="rect">
            <a:avLst/>
          </a:prstGeom>
        </p:spPr>
        <p:txBody>
          <a:bodyPr anchor="ctr"/>
          <a:lstStyle>
            <a:lvl1pPr indent="0">
              <a:lnSpc>
                <a:spcPct val="90000"/>
              </a:lnSpc>
              <a:spcBef>
                <a:spcPts val="500"/>
              </a:spcBef>
              <a:defRPr sz="4500"/>
            </a:lvl1pPr>
            <a:lvl2pPr marL="228600" indent="457200">
              <a:lnSpc>
                <a:spcPct val="90000"/>
              </a:lnSpc>
              <a:spcBef>
                <a:spcPts val="500"/>
              </a:spcBef>
              <a:buSzTx/>
              <a:buNone/>
              <a:defRPr sz="4500"/>
            </a:lvl2pPr>
            <a:lvl3pPr marL="228600" indent="914400">
              <a:lnSpc>
                <a:spcPct val="90000"/>
              </a:lnSpc>
              <a:spcBef>
                <a:spcPts val="500"/>
              </a:spcBef>
              <a:buSzTx/>
              <a:buNone/>
              <a:defRPr sz="4500"/>
            </a:lvl3pPr>
            <a:lvl4pPr indent="-514350">
              <a:lnSpc>
                <a:spcPct val="90000"/>
              </a:lnSpc>
              <a:spcBef>
                <a:spcPts val="500"/>
              </a:spcBef>
              <a:buSzPts val="4500"/>
              <a:defRPr sz="4500"/>
            </a:lvl4pPr>
            <a:lvl5pPr indent="-514350">
              <a:lnSpc>
                <a:spcPct val="90000"/>
              </a:lnSpc>
              <a:spcBef>
                <a:spcPts val="500"/>
              </a:spcBef>
              <a:buSzPts val="4500"/>
              <a:defRPr sz="4500"/>
            </a:lvl5pPr>
          </a:lstStyle>
          <a:p>
            <a:r>
              <a:t>Body Level One</a:t>
            </a:r>
          </a:p>
          <a:p>
            <a:pPr lvl="1"/>
            <a:r>
              <a:t>Body Level Two</a:t>
            </a:r>
          </a:p>
          <a:p>
            <a:pPr lvl="2"/>
            <a:r>
              <a:t>Body Level Three</a:t>
            </a:r>
          </a:p>
          <a:p>
            <a:pPr lvl="3"/>
            <a:r>
              <a:t>Body Level Four</a:t>
            </a:r>
          </a:p>
          <a:p>
            <a:pPr lvl="4"/>
            <a:r>
              <a:t>Body Level Five</a:t>
            </a:r>
          </a:p>
        </p:txBody>
      </p:sp>
      <p:sp>
        <p:nvSpPr>
          <p:cNvPr id="24" name="Google Shape;23;p25"/>
          <p:cNvSpPr/>
          <p:nvPr/>
        </p:nvSpPr>
        <p:spPr>
          <a:xfrm>
            <a:off x="0" y="0"/>
            <a:ext cx="3641598" cy="5143500"/>
          </a:xfrm>
          <a:prstGeom prst="rect">
            <a:avLst/>
          </a:prstGeom>
          <a:solidFill>
            <a:srgbClr val="78BE20"/>
          </a:solidFill>
          <a:ln w="12700">
            <a:miter lim="400000"/>
          </a:ln>
        </p:spPr>
        <p:txBody>
          <a:bodyPr lIns="45719" rIns="45719" anchor="ctr"/>
          <a:lstStyle/>
          <a:p>
            <a:pPr algn="ctr">
              <a:defRPr sz="1800">
                <a:latin typeface="Helvetica Neue"/>
                <a:ea typeface="Helvetica Neue"/>
                <a:cs typeface="Helvetica Neue"/>
                <a:sym typeface="Helvetica Neue"/>
              </a:defRPr>
            </a:pPr>
            <a:endParaRPr/>
          </a:p>
        </p:txBody>
      </p:sp>
      <p:pic>
        <p:nvPicPr>
          <p:cNvPr id="25" name="Google Shape;24;p25" descr="Google Shape;24;p25"/>
          <p:cNvPicPr>
            <a:picLocks noChangeAspect="1"/>
          </p:cNvPicPr>
          <p:nvPr/>
        </p:nvPicPr>
        <p:blipFill>
          <a:blip r:embed="rId2"/>
          <a:stretch>
            <a:fillRect/>
          </a:stretch>
        </p:blipFill>
        <p:spPr>
          <a:xfrm>
            <a:off x="783958" y="1086991"/>
            <a:ext cx="2073683" cy="2969518"/>
          </a:xfrm>
          <a:prstGeom prst="rect">
            <a:avLst/>
          </a:prstGeom>
          <a:ln w="12700">
            <a:miter lim="400000"/>
          </a:ln>
        </p:spPr>
      </p:pic>
      <p:sp>
        <p:nvSpPr>
          <p:cNvPr id="26"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spTree>
    <p:extLst>
      <p:ext uri="{BB962C8B-B14F-4D97-AF65-F5344CB8AC3E}">
        <p14:creationId xmlns:p14="http://schemas.microsoft.com/office/powerpoint/2010/main" val="370893457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402740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SLIDE TEX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43" name="Body Level One…"/>
          <p:cNvSpPr txBox="1">
            <a:spLocks noGrp="1"/>
          </p:cNvSpPr>
          <p:nvPr>
            <p:ph type="body" idx="1"/>
          </p:nvPr>
        </p:nvSpPr>
        <p:spPr>
          <a:xfrm>
            <a:off x="515271" y="1097280"/>
            <a:ext cx="8353044" cy="3429001"/>
          </a:xfrm>
          <a:prstGeom prst="rect">
            <a:avLst/>
          </a:prstGeom>
        </p:spPr>
        <p:txBody>
          <a:bodyPr/>
          <a:lstStyle>
            <a:lvl1pPr indent="0"/>
            <a:lvl2pPr marL="1005567" indent="-410254"/>
            <a:lvl3pPr marL="1524000" indent="-457200"/>
            <a:lvl4pPr marL="2119312" indent="-581024"/>
            <a:lvl5pPr marL="2576511" indent="-581023"/>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6994897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SLIDE TEX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43" name="Body Level One…"/>
          <p:cNvSpPr txBox="1">
            <a:spLocks noGrp="1"/>
          </p:cNvSpPr>
          <p:nvPr>
            <p:ph type="body" idx="1"/>
          </p:nvPr>
        </p:nvSpPr>
        <p:spPr>
          <a:xfrm>
            <a:off x="515271" y="1097280"/>
            <a:ext cx="8353044" cy="3429001"/>
          </a:xfrm>
          <a:prstGeom prst="rect">
            <a:avLst/>
          </a:prstGeom>
        </p:spPr>
        <p:txBody>
          <a:bodyPr/>
          <a:lstStyle>
            <a:lvl1pPr indent="0"/>
            <a:lvl2pPr marL="1005567" indent="-410254"/>
            <a:lvl3pPr marL="1524000" indent="-457200"/>
            <a:lvl4pPr marL="2119312" indent="-581024"/>
            <a:lvl5pPr marL="2576511" indent="-581023"/>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TITLE_AND_BODY">
    <p:bg>
      <p:bgPr>
        <a:solidFill>
          <a:srgbClr val="497728"/>
        </a:solidFill>
        <a:effectLst/>
      </p:bgPr>
    </p:bg>
    <p:spTree>
      <p:nvGrpSpPr>
        <p:cNvPr id="1" name=""/>
        <p:cNvGrpSpPr/>
        <p:nvPr/>
      </p:nvGrpSpPr>
      <p:grpSpPr>
        <a:xfrm>
          <a:off x="0" y="0"/>
          <a:ext cx="0" cy="0"/>
          <a:chOff x="0" y="0"/>
          <a:chExt cx="0" cy="0"/>
        </a:xfrm>
      </p:grpSpPr>
      <p:sp>
        <p:nvSpPr>
          <p:cNvPr id="51" name="Body Level One…"/>
          <p:cNvSpPr txBox="1">
            <a:spLocks noGrp="1"/>
          </p:cNvSpPr>
          <p:nvPr>
            <p:ph type="body" idx="1"/>
          </p:nvPr>
        </p:nvSpPr>
        <p:spPr>
          <a:xfrm>
            <a:off x="5479851" y="-1158"/>
            <a:ext cx="3664647" cy="5145817"/>
          </a:xfrm>
          <a:prstGeom prst="rect">
            <a:avLst/>
          </a:prstGeom>
          <a:solidFill>
            <a:srgbClr val="FFFFFF"/>
          </a:solidFill>
        </p:spPr>
        <p:txBody>
          <a:bodyPr lIns="45699" tIns="45699" rIns="45699" bIns="45699" anchor="ctr"/>
          <a:lstStyle>
            <a:lvl1pPr indent="0" algn="ctr">
              <a:defRPr>
                <a:solidFill>
                  <a:srgbClr val="504E26"/>
                </a:solidFill>
              </a:defRPr>
            </a:lvl1pPr>
            <a:lvl2pPr marL="1012371" indent="-440871" algn="ctr">
              <a:defRPr>
                <a:solidFill>
                  <a:srgbClr val="504E26"/>
                </a:solidFill>
              </a:defRPr>
            </a:lvl2pPr>
            <a:lvl3pPr marL="1543050" indent="-514350" algn="ctr">
              <a:defRPr>
                <a:solidFill>
                  <a:srgbClr val="504E26"/>
                </a:solidFill>
              </a:defRPr>
            </a:lvl3pPr>
            <a:lvl4pPr marL="2171700" indent="-685800" algn="ctr">
              <a:defRPr>
                <a:solidFill>
                  <a:srgbClr val="504E26"/>
                </a:solidFill>
              </a:defRPr>
            </a:lvl4pPr>
            <a:lvl5pPr marL="2628900" indent="-685800" algn="ctr">
              <a:defRPr>
                <a:solidFill>
                  <a:srgbClr val="504E26"/>
                </a:solidFill>
              </a:defRPr>
            </a:lvl5pPr>
          </a:lstStyle>
          <a:p>
            <a:r>
              <a:t>Body Level One</a:t>
            </a:r>
          </a:p>
          <a:p>
            <a:pPr lvl="1"/>
            <a:r>
              <a:t>Body Level Two</a:t>
            </a:r>
          </a:p>
          <a:p>
            <a:pPr lvl="2"/>
            <a:r>
              <a:t>Body Level Three</a:t>
            </a:r>
          </a:p>
          <a:p>
            <a:pPr lvl="3"/>
            <a:r>
              <a:t>Body Level Four</a:t>
            </a:r>
          </a:p>
          <a:p>
            <a:pPr lvl="4"/>
            <a:r>
              <a:t>Body Level Five</a:t>
            </a:r>
          </a:p>
        </p:txBody>
      </p:sp>
      <p:sp>
        <p:nvSpPr>
          <p:cNvPr id="52" name="Google Shape;41;p24"/>
          <p:cNvSpPr txBox="1">
            <a:spLocks noGrp="1"/>
          </p:cNvSpPr>
          <p:nvPr>
            <p:ph type="body" sz="half" idx="13"/>
          </p:nvPr>
        </p:nvSpPr>
        <p:spPr>
          <a:xfrm>
            <a:off x="785442" y="1204647"/>
            <a:ext cx="4148998" cy="2734206"/>
          </a:xfrm>
          <a:prstGeom prst="rect">
            <a:avLst/>
          </a:prstGeom>
        </p:spPr>
        <p:txBody>
          <a:bodyPr anchor="ctr"/>
          <a:lstStyle/>
          <a:p>
            <a:pPr indent="0"/>
            <a:endParaRPr/>
          </a:p>
        </p:txBody>
      </p:sp>
      <p:sp>
        <p:nvSpPr>
          <p:cNvPr id="54"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6" name="Picture 5">
            <a:extLst>
              <a:ext uri="{FF2B5EF4-FFF2-40B4-BE49-F238E27FC236}">
                <a16:creationId xmlns:a16="http://schemas.microsoft.com/office/drawing/2014/main" id="{57525D19-6579-AE43-A488-ECFC0DAD41AF}"/>
              </a:ext>
            </a:extLst>
          </p:cNvPr>
          <p:cNvPicPr>
            <a:picLocks noChangeAspect="1"/>
          </p:cNvPicPr>
          <p:nvPr userDrawn="1"/>
        </p:nvPicPr>
        <p:blipFill>
          <a:blip r:embed="rId2"/>
          <a:stretch>
            <a:fillRect/>
          </a:stretch>
        </p:blipFill>
        <p:spPr>
          <a:xfrm>
            <a:off x="481204" y="4531988"/>
            <a:ext cx="1084731" cy="220623"/>
          </a:xfrm>
          <a:prstGeom prst="rect">
            <a:avLst/>
          </a:prstGeom>
        </p:spPr>
      </p:pic>
    </p:spTree>
    <p:extLst>
      <p:ext uri="{BB962C8B-B14F-4D97-AF65-F5344CB8AC3E}">
        <p14:creationId xmlns:p14="http://schemas.microsoft.com/office/powerpoint/2010/main" val="7310848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SECTION - DARK GREEN">
    <p:bg>
      <p:bgPr>
        <a:solidFill>
          <a:srgbClr val="78BE20"/>
        </a:solidFill>
        <a:effectLst/>
      </p:bgPr>
    </p:bg>
    <p:spTree>
      <p:nvGrpSpPr>
        <p:cNvPr id="1" name=""/>
        <p:cNvGrpSpPr/>
        <p:nvPr/>
      </p:nvGrpSpPr>
      <p:grpSpPr>
        <a:xfrm>
          <a:off x="0" y="0"/>
          <a:ext cx="0" cy="0"/>
          <a:chOff x="0" y="0"/>
          <a:chExt cx="0" cy="0"/>
        </a:xfrm>
      </p:grpSpPr>
      <p:sp>
        <p:nvSpPr>
          <p:cNvPr id="61" name="Picture Placeholder 2"/>
          <p:cNvSpPr>
            <a:spLocks noGrp="1"/>
          </p:cNvSpPr>
          <p:nvPr>
            <p:ph type="pic" idx="13"/>
          </p:nvPr>
        </p:nvSpPr>
        <p:spPr>
          <a:xfrm>
            <a:off x="5467350" y="0"/>
            <a:ext cx="3676650" cy="5143500"/>
          </a:xfrm>
          <a:prstGeom prst="rect">
            <a:avLst/>
          </a:prstGeom>
        </p:spPr>
        <p:txBody>
          <a:bodyPr lIns="91439" tIns="45719" rIns="91439" bIns="45719">
            <a:noAutofit/>
          </a:bodyPr>
          <a:lstStyle/>
          <a:p>
            <a:endParaRPr/>
          </a:p>
        </p:txBody>
      </p:sp>
      <p:sp>
        <p:nvSpPr>
          <p:cNvPr id="62" name="Body Level One…"/>
          <p:cNvSpPr txBox="1">
            <a:spLocks noGrp="1"/>
          </p:cNvSpPr>
          <p:nvPr>
            <p:ph type="body" sz="half" idx="1"/>
          </p:nvPr>
        </p:nvSpPr>
        <p:spPr>
          <a:xfrm>
            <a:off x="785441" y="1204647"/>
            <a:ext cx="4148999" cy="2734206"/>
          </a:xfrm>
          <a:prstGeom prst="rect">
            <a:avLst/>
          </a:prstGeom>
        </p:spPr>
        <p:txBody>
          <a:bodyPr anchor="ctr"/>
          <a:lstStyle>
            <a:lvl1pPr indent="0"/>
            <a:lvl2pPr marL="1012371" indent="-440871"/>
            <a:lvl3pPr marL="1543050" indent="-514350"/>
            <a:lvl4pPr marL="2171700" indent="-685800"/>
            <a:lvl5pPr marL="2628900" indent="-685800"/>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7" name="Picture 6">
            <a:extLst>
              <a:ext uri="{FF2B5EF4-FFF2-40B4-BE49-F238E27FC236}">
                <a16:creationId xmlns:a16="http://schemas.microsoft.com/office/drawing/2014/main" id="{C0DE37F8-1DE2-C444-A6EB-BD0FB22644D6}"/>
              </a:ext>
            </a:extLst>
          </p:cNvPr>
          <p:cNvPicPr>
            <a:picLocks noChangeAspect="1"/>
          </p:cNvPicPr>
          <p:nvPr userDrawn="1"/>
        </p:nvPicPr>
        <p:blipFill>
          <a:blip r:embed="rId2"/>
          <a:stretch>
            <a:fillRect/>
          </a:stretch>
        </p:blipFill>
        <p:spPr>
          <a:xfrm>
            <a:off x="481204" y="4531988"/>
            <a:ext cx="1084731" cy="220623"/>
          </a:xfrm>
          <a:prstGeom prst="rect">
            <a:avLst/>
          </a:prstGeom>
        </p:spPr>
      </p:pic>
    </p:spTree>
    <p:extLst>
      <p:ext uri="{BB962C8B-B14F-4D97-AF65-F5344CB8AC3E}">
        <p14:creationId xmlns:p14="http://schemas.microsoft.com/office/powerpoint/2010/main" val="282783737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71"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lvl2pPr marL="1005567" indent="-410254"/>
            <a:lvl3pPr marL="1524000" indent="-457200"/>
            <a:lvl4pPr marL="2119312" indent="-581024"/>
            <a:lvl5pPr marL="2576511" indent="-581023"/>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42582900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DEFAULT SLIDE TEXT">
    <p:spTree>
      <p:nvGrpSpPr>
        <p:cNvPr id="1" name=""/>
        <p:cNvGrpSpPr/>
        <p:nvPr/>
      </p:nvGrpSpPr>
      <p:grpSpPr>
        <a:xfrm>
          <a:off x="0" y="0"/>
          <a:ext cx="0" cy="0"/>
          <a:chOff x="0" y="0"/>
          <a:chExt cx="0" cy="0"/>
        </a:xfrm>
      </p:grpSpPr>
      <p:sp>
        <p:nvSpPr>
          <p:cNvPr id="80"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81" name="Body Level One…"/>
          <p:cNvSpPr txBox="1">
            <a:spLocks noGrp="1"/>
          </p:cNvSpPr>
          <p:nvPr>
            <p:ph type="body" idx="1"/>
          </p:nvPr>
        </p:nvSpPr>
        <p:spPr>
          <a:xfrm>
            <a:off x="515271" y="1097280"/>
            <a:ext cx="8353044" cy="3429001"/>
          </a:xfrm>
          <a:prstGeom prst="rect">
            <a:avLst/>
          </a:prstGeom>
        </p:spPr>
        <p:txBody>
          <a:bodyPr/>
          <a:lstStyle>
            <a:lvl1pPr marL="0" indent="0">
              <a:defRPr>
                <a:latin typeface="+mj-lt"/>
                <a:ea typeface="+mj-ea"/>
                <a:cs typeface="+mj-cs"/>
                <a:sym typeface="Arial"/>
              </a:defRPr>
            </a:lvl1pPr>
            <a:lvl2pPr marL="1005567" indent="-410254">
              <a:defRPr>
                <a:latin typeface="+mj-lt"/>
                <a:ea typeface="+mj-ea"/>
                <a:cs typeface="+mj-cs"/>
                <a:sym typeface="Arial"/>
              </a:defRPr>
            </a:lvl2pPr>
            <a:lvl3pPr marL="1524000" indent="-457200">
              <a:defRPr>
                <a:latin typeface="+mj-lt"/>
                <a:ea typeface="+mj-ea"/>
                <a:cs typeface="+mj-cs"/>
                <a:sym typeface="Arial"/>
              </a:defRPr>
            </a:lvl3pPr>
            <a:lvl4pPr marL="2119312" indent="-581024">
              <a:defRPr>
                <a:latin typeface="+mj-lt"/>
                <a:ea typeface="+mj-ea"/>
                <a:cs typeface="+mj-cs"/>
                <a:sym typeface="Arial"/>
              </a:defRPr>
            </a:lvl4pPr>
            <a:lvl5pPr marL="2576511" indent="-581023">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84525894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DEFAULT SLIDE TEXT">
    <p:spTree>
      <p:nvGrpSpPr>
        <p:cNvPr id="1" name=""/>
        <p:cNvGrpSpPr/>
        <p:nvPr/>
      </p:nvGrpSpPr>
      <p:grpSpPr>
        <a:xfrm>
          <a:off x="0" y="0"/>
          <a:ext cx="0" cy="0"/>
          <a:chOff x="0" y="0"/>
          <a:chExt cx="0" cy="0"/>
        </a:xfrm>
      </p:grpSpPr>
      <p:sp>
        <p:nvSpPr>
          <p:cNvPr id="89"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90" name="Body Level One…"/>
          <p:cNvSpPr txBox="1">
            <a:spLocks noGrp="1"/>
          </p:cNvSpPr>
          <p:nvPr>
            <p:ph type="body" idx="1"/>
          </p:nvPr>
        </p:nvSpPr>
        <p:spPr>
          <a:xfrm>
            <a:off x="515271" y="1097280"/>
            <a:ext cx="8353044" cy="3429001"/>
          </a:xfrm>
          <a:prstGeom prst="rect">
            <a:avLst/>
          </a:prstGeom>
        </p:spPr>
        <p:txBody>
          <a:bodyPr/>
          <a:lstStyle>
            <a:lvl1pPr marL="0" indent="0">
              <a:defRPr>
                <a:latin typeface="+mj-lt"/>
                <a:ea typeface="+mj-ea"/>
                <a:cs typeface="+mj-cs"/>
                <a:sym typeface="Arial"/>
              </a:defRPr>
            </a:lvl1pPr>
            <a:lvl2pPr marL="1005567" indent="-410254">
              <a:defRPr>
                <a:latin typeface="+mj-lt"/>
                <a:ea typeface="+mj-ea"/>
                <a:cs typeface="+mj-cs"/>
                <a:sym typeface="Arial"/>
              </a:defRPr>
            </a:lvl2pPr>
            <a:lvl3pPr marL="1524000" indent="-457200">
              <a:defRPr>
                <a:latin typeface="+mj-lt"/>
                <a:ea typeface="+mj-ea"/>
                <a:cs typeface="+mj-cs"/>
                <a:sym typeface="Arial"/>
              </a:defRPr>
            </a:lvl3pPr>
            <a:lvl4pPr marL="2119312" indent="-581024">
              <a:defRPr>
                <a:latin typeface="+mj-lt"/>
                <a:ea typeface="+mj-ea"/>
                <a:cs typeface="+mj-cs"/>
                <a:sym typeface="Arial"/>
              </a:defRPr>
            </a:lvl4pPr>
            <a:lvl5pPr marL="2576511" indent="-581023">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224314566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SLIDE TITLE">
    <p:spTree>
      <p:nvGrpSpPr>
        <p:cNvPr id="1" name=""/>
        <p:cNvGrpSpPr/>
        <p:nvPr/>
      </p:nvGrpSpPr>
      <p:grpSpPr>
        <a:xfrm>
          <a:off x="0" y="0"/>
          <a:ext cx="0" cy="0"/>
          <a:chOff x="0" y="0"/>
          <a:chExt cx="0" cy="0"/>
        </a:xfrm>
      </p:grpSpPr>
      <p:sp>
        <p:nvSpPr>
          <p:cNvPr id="98"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99"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extLst>
      <p:ext uri="{BB962C8B-B14F-4D97-AF65-F5344CB8AC3E}">
        <p14:creationId xmlns:p14="http://schemas.microsoft.com/office/powerpoint/2010/main" val="3189384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bg>
      <p:bgPr>
        <a:solidFill>
          <a:srgbClr val="497728"/>
        </a:solidFill>
        <a:effectLst/>
      </p:bgPr>
    </p:bg>
    <p:spTree>
      <p:nvGrpSpPr>
        <p:cNvPr id="1" name=""/>
        <p:cNvGrpSpPr/>
        <p:nvPr/>
      </p:nvGrpSpPr>
      <p:grpSpPr>
        <a:xfrm>
          <a:off x="0" y="0"/>
          <a:ext cx="0" cy="0"/>
          <a:chOff x="0" y="0"/>
          <a:chExt cx="0" cy="0"/>
        </a:xfrm>
      </p:grpSpPr>
      <p:sp>
        <p:nvSpPr>
          <p:cNvPr id="51" name="Body Level One…"/>
          <p:cNvSpPr txBox="1">
            <a:spLocks noGrp="1"/>
          </p:cNvSpPr>
          <p:nvPr>
            <p:ph type="body" idx="1"/>
          </p:nvPr>
        </p:nvSpPr>
        <p:spPr>
          <a:xfrm>
            <a:off x="5479851" y="-1158"/>
            <a:ext cx="3664647" cy="5145817"/>
          </a:xfrm>
          <a:prstGeom prst="rect">
            <a:avLst/>
          </a:prstGeom>
          <a:solidFill>
            <a:srgbClr val="FFFFFF"/>
          </a:solidFill>
        </p:spPr>
        <p:txBody>
          <a:bodyPr lIns="45699" tIns="45699" rIns="45699" bIns="45699" anchor="ctr"/>
          <a:lstStyle>
            <a:lvl1pPr indent="0" algn="ctr">
              <a:defRPr>
                <a:solidFill>
                  <a:srgbClr val="504E26"/>
                </a:solidFill>
              </a:defRPr>
            </a:lvl1pPr>
            <a:lvl2pPr marL="1012371" indent="-440871" algn="ctr">
              <a:defRPr>
                <a:solidFill>
                  <a:srgbClr val="504E26"/>
                </a:solidFill>
              </a:defRPr>
            </a:lvl2pPr>
            <a:lvl3pPr marL="1543050" indent="-514350" algn="ctr">
              <a:defRPr>
                <a:solidFill>
                  <a:srgbClr val="504E26"/>
                </a:solidFill>
              </a:defRPr>
            </a:lvl3pPr>
            <a:lvl4pPr marL="2171700" indent="-685800" algn="ctr">
              <a:defRPr>
                <a:solidFill>
                  <a:srgbClr val="504E26"/>
                </a:solidFill>
              </a:defRPr>
            </a:lvl4pPr>
            <a:lvl5pPr marL="2628900" indent="-685800" algn="ctr">
              <a:defRPr>
                <a:solidFill>
                  <a:srgbClr val="504E26"/>
                </a:solidFill>
              </a:defRPr>
            </a:lvl5pPr>
          </a:lstStyle>
          <a:p>
            <a:r>
              <a:t>Body Level One</a:t>
            </a:r>
          </a:p>
          <a:p>
            <a:pPr lvl="1"/>
            <a:r>
              <a:t>Body Level Two</a:t>
            </a:r>
          </a:p>
          <a:p>
            <a:pPr lvl="2"/>
            <a:r>
              <a:t>Body Level Three</a:t>
            </a:r>
          </a:p>
          <a:p>
            <a:pPr lvl="3"/>
            <a:r>
              <a:t>Body Level Four</a:t>
            </a:r>
          </a:p>
          <a:p>
            <a:pPr lvl="4"/>
            <a:r>
              <a:t>Body Level Five</a:t>
            </a:r>
          </a:p>
        </p:txBody>
      </p:sp>
      <p:sp>
        <p:nvSpPr>
          <p:cNvPr id="52" name="Google Shape;41;p24"/>
          <p:cNvSpPr txBox="1">
            <a:spLocks noGrp="1"/>
          </p:cNvSpPr>
          <p:nvPr>
            <p:ph type="body" sz="half" idx="13"/>
          </p:nvPr>
        </p:nvSpPr>
        <p:spPr>
          <a:xfrm>
            <a:off x="785442" y="1204647"/>
            <a:ext cx="4148998" cy="2734206"/>
          </a:xfrm>
          <a:prstGeom prst="rect">
            <a:avLst/>
          </a:prstGeom>
        </p:spPr>
        <p:txBody>
          <a:bodyPr anchor="ctr"/>
          <a:lstStyle/>
          <a:p>
            <a:pPr indent="0"/>
            <a:endParaRPr/>
          </a:p>
        </p:txBody>
      </p:sp>
      <p:sp>
        <p:nvSpPr>
          <p:cNvPr id="54"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6" name="Picture 5">
            <a:extLst>
              <a:ext uri="{FF2B5EF4-FFF2-40B4-BE49-F238E27FC236}">
                <a16:creationId xmlns:a16="http://schemas.microsoft.com/office/drawing/2014/main" id="{57525D19-6579-AE43-A488-ECFC0DAD41AF}"/>
              </a:ext>
            </a:extLst>
          </p:cNvPr>
          <p:cNvPicPr>
            <a:picLocks noChangeAspect="1"/>
          </p:cNvPicPr>
          <p:nvPr userDrawn="1"/>
        </p:nvPicPr>
        <p:blipFill>
          <a:blip r:embed="rId2"/>
          <a:stretch>
            <a:fillRect/>
          </a:stretch>
        </p:blipFill>
        <p:spPr>
          <a:xfrm>
            <a:off x="481204" y="4531988"/>
            <a:ext cx="1084731" cy="220623"/>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SECTION - DARK GREEN">
    <p:bg>
      <p:bgPr>
        <a:solidFill>
          <a:srgbClr val="78BE20"/>
        </a:solidFill>
        <a:effectLst/>
      </p:bgPr>
    </p:bg>
    <p:spTree>
      <p:nvGrpSpPr>
        <p:cNvPr id="1" name=""/>
        <p:cNvGrpSpPr/>
        <p:nvPr/>
      </p:nvGrpSpPr>
      <p:grpSpPr>
        <a:xfrm>
          <a:off x="0" y="0"/>
          <a:ext cx="0" cy="0"/>
          <a:chOff x="0" y="0"/>
          <a:chExt cx="0" cy="0"/>
        </a:xfrm>
      </p:grpSpPr>
      <p:sp>
        <p:nvSpPr>
          <p:cNvPr id="61" name="Picture Placeholder 2"/>
          <p:cNvSpPr>
            <a:spLocks noGrp="1"/>
          </p:cNvSpPr>
          <p:nvPr>
            <p:ph type="pic" idx="13"/>
          </p:nvPr>
        </p:nvSpPr>
        <p:spPr>
          <a:xfrm>
            <a:off x="5467350" y="0"/>
            <a:ext cx="3676650" cy="5143500"/>
          </a:xfrm>
          <a:prstGeom prst="rect">
            <a:avLst/>
          </a:prstGeom>
        </p:spPr>
        <p:txBody>
          <a:bodyPr lIns="91439" tIns="45719" rIns="91439" bIns="45719">
            <a:noAutofit/>
          </a:bodyPr>
          <a:lstStyle/>
          <a:p>
            <a:endParaRPr/>
          </a:p>
        </p:txBody>
      </p:sp>
      <p:sp>
        <p:nvSpPr>
          <p:cNvPr id="62" name="Body Level One…"/>
          <p:cNvSpPr txBox="1">
            <a:spLocks noGrp="1"/>
          </p:cNvSpPr>
          <p:nvPr>
            <p:ph type="body" sz="half" idx="1"/>
          </p:nvPr>
        </p:nvSpPr>
        <p:spPr>
          <a:xfrm>
            <a:off x="785441" y="1204647"/>
            <a:ext cx="4148999" cy="2734206"/>
          </a:xfrm>
          <a:prstGeom prst="rect">
            <a:avLst/>
          </a:prstGeom>
        </p:spPr>
        <p:txBody>
          <a:bodyPr anchor="ctr"/>
          <a:lstStyle>
            <a:lvl1pPr indent="0"/>
            <a:lvl2pPr marL="1012371" indent="-440871"/>
            <a:lvl3pPr marL="1543050" indent="-514350"/>
            <a:lvl4pPr marL="2171700" indent="-685800"/>
            <a:lvl5pPr marL="2628900" indent="-685800"/>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6294616" y="4767262"/>
            <a:ext cx="258585" cy="269201"/>
          </a:xfrm>
          <a:prstGeom prst="rect">
            <a:avLst/>
          </a:prstGeom>
        </p:spPr>
        <p:txBody>
          <a:bodyPr lIns="45699" tIns="45699" rIns="45699" bIns="45699" anchor="t"/>
          <a:lstStyle>
            <a:lvl1pPr>
              <a:defRPr sz="1200">
                <a:solidFill>
                  <a:srgbClr val="504E26"/>
                </a:solidFill>
              </a:defRPr>
            </a:lvl1pPr>
          </a:lstStyle>
          <a:p>
            <a:fld id="{86CB4B4D-7CA3-9044-876B-883B54F8677D}" type="slidenum">
              <a:t>‹#›</a:t>
            </a:fld>
            <a:endParaRPr/>
          </a:p>
        </p:txBody>
      </p:sp>
      <p:pic>
        <p:nvPicPr>
          <p:cNvPr id="7" name="Picture 6">
            <a:extLst>
              <a:ext uri="{FF2B5EF4-FFF2-40B4-BE49-F238E27FC236}">
                <a16:creationId xmlns:a16="http://schemas.microsoft.com/office/drawing/2014/main" id="{C0DE37F8-1DE2-C444-A6EB-BD0FB22644D6}"/>
              </a:ext>
            </a:extLst>
          </p:cNvPr>
          <p:cNvPicPr>
            <a:picLocks noChangeAspect="1"/>
          </p:cNvPicPr>
          <p:nvPr userDrawn="1"/>
        </p:nvPicPr>
        <p:blipFill>
          <a:blip r:embed="rId2"/>
          <a:stretch>
            <a:fillRect/>
          </a:stretch>
        </p:blipFill>
        <p:spPr>
          <a:xfrm>
            <a:off x="481204" y="4531988"/>
            <a:ext cx="1084731" cy="220623"/>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71"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lvl2pPr marL="1005567" indent="-410254"/>
            <a:lvl3pPr marL="1524000" indent="-457200"/>
            <a:lvl4pPr marL="2119312" indent="-581024"/>
            <a:lvl5pPr marL="2576511" indent="-581023"/>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DEFAULT SLIDE TEXT">
    <p:spTree>
      <p:nvGrpSpPr>
        <p:cNvPr id="1" name=""/>
        <p:cNvGrpSpPr/>
        <p:nvPr/>
      </p:nvGrpSpPr>
      <p:grpSpPr>
        <a:xfrm>
          <a:off x="0" y="0"/>
          <a:ext cx="0" cy="0"/>
          <a:chOff x="0" y="0"/>
          <a:chExt cx="0" cy="0"/>
        </a:xfrm>
      </p:grpSpPr>
      <p:sp>
        <p:nvSpPr>
          <p:cNvPr id="80"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81" name="Body Level One…"/>
          <p:cNvSpPr txBox="1">
            <a:spLocks noGrp="1"/>
          </p:cNvSpPr>
          <p:nvPr>
            <p:ph type="body" idx="1"/>
          </p:nvPr>
        </p:nvSpPr>
        <p:spPr>
          <a:xfrm>
            <a:off x="515271" y="1097280"/>
            <a:ext cx="8353044" cy="3429001"/>
          </a:xfrm>
          <a:prstGeom prst="rect">
            <a:avLst/>
          </a:prstGeom>
        </p:spPr>
        <p:txBody>
          <a:bodyPr/>
          <a:lstStyle>
            <a:lvl1pPr marL="0" indent="0">
              <a:defRPr>
                <a:latin typeface="+mj-lt"/>
                <a:ea typeface="+mj-ea"/>
                <a:cs typeface="+mj-cs"/>
                <a:sym typeface="Arial"/>
              </a:defRPr>
            </a:lvl1pPr>
            <a:lvl2pPr marL="1005567" indent="-410254">
              <a:defRPr>
                <a:latin typeface="+mj-lt"/>
                <a:ea typeface="+mj-ea"/>
                <a:cs typeface="+mj-cs"/>
                <a:sym typeface="Arial"/>
              </a:defRPr>
            </a:lvl2pPr>
            <a:lvl3pPr marL="1524000" indent="-457200">
              <a:defRPr>
                <a:latin typeface="+mj-lt"/>
                <a:ea typeface="+mj-ea"/>
                <a:cs typeface="+mj-cs"/>
                <a:sym typeface="Arial"/>
              </a:defRPr>
            </a:lvl3pPr>
            <a:lvl4pPr marL="2119312" indent="-581024">
              <a:defRPr>
                <a:latin typeface="+mj-lt"/>
                <a:ea typeface="+mj-ea"/>
                <a:cs typeface="+mj-cs"/>
                <a:sym typeface="Arial"/>
              </a:defRPr>
            </a:lvl4pPr>
            <a:lvl5pPr marL="2576511" indent="-581023">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DEFAULT SLIDE TEXT">
    <p:spTree>
      <p:nvGrpSpPr>
        <p:cNvPr id="1" name=""/>
        <p:cNvGrpSpPr/>
        <p:nvPr/>
      </p:nvGrpSpPr>
      <p:grpSpPr>
        <a:xfrm>
          <a:off x="0" y="0"/>
          <a:ext cx="0" cy="0"/>
          <a:chOff x="0" y="0"/>
          <a:chExt cx="0" cy="0"/>
        </a:xfrm>
      </p:grpSpPr>
      <p:sp>
        <p:nvSpPr>
          <p:cNvPr id="89" name="Title Text"/>
          <p:cNvSpPr txBox="1">
            <a:spLocks noGrp="1"/>
          </p:cNvSpPr>
          <p:nvPr>
            <p:ph type="title"/>
          </p:nvPr>
        </p:nvSpPr>
        <p:spPr>
          <a:xfrm>
            <a:off x="514350" y="274320"/>
            <a:ext cx="8353044" cy="452628"/>
          </a:xfrm>
          <a:prstGeom prst="rect">
            <a:avLst/>
          </a:prstGeom>
        </p:spPr>
        <p:txBody>
          <a:bodyPr/>
          <a:lstStyle>
            <a:lvl1pPr>
              <a:defRPr>
                <a:solidFill>
                  <a:srgbClr val="497728"/>
                </a:solidFill>
              </a:defRPr>
            </a:lvl1pPr>
          </a:lstStyle>
          <a:p>
            <a:r>
              <a:t>Title Text</a:t>
            </a:r>
          </a:p>
        </p:txBody>
      </p:sp>
      <p:sp>
        <p:nvSpPr>
          <p:cNvPr id="90" name="Body Level One…"/>
          <p:cNvSpPr txBox="1">
            <a:spLocks noGrp="1"/>
          </p:cNvSpPr>
          <p:nvPr>
            <p:ph type="body" idx="1"/>
          </p:nvPr>
        </p:nvSpPr>
        <p:spPr>
          <a:xfrm>
            <a:off x="515271" y="1097280"/>
            <a:ext cx="8353044" cy="3429001"/>
          </a:xfrm>
          <a:prstGeom prst="rect">
            <a:avLst/>
          </a:prstGeom>
        </p:spPr>
        <p:txBody>
          <a:bodyPr/>
          <a:lstStyle>
            <a:lvl1pPr marL="0" indent="0">
              <a:defRPr>
                <a:latin typeface="+mj-lt"/>
                <a:ea typeface="+mj-ea"/>
                <a:cs typeface="+mj-cs"/>
                <a:sym typeface="Arial"/>
              </a:defRPr>
            </a:lvl1pPr>
            <a:lvl2pPr marL="1005567" indent="-410254">
              <a:defRPr>
                <a:latin typeface="+mj-lt"/>
                <a:ea typeface="+mj-ea"/>
                <a:cs typeface="+mj-cs"/>
                <a:sym typeface="Arial"/>
              </a:defRPr>
            </a:lvl2pPr>
            <a:lvl3pPr marL="1524000" indent="-457200">
              <a:defRPr>
                <a:latin typeface="+mj-lt"/>
                <a:ea typeface="+mj-ea"/>
                <a:cs typeface="+mj-cs"/>
                <a:sym typeface="Arial"/>
              </a:defRPr>
            </a:lvl3pPr>
            <a:lvl4pPr marL="2119312" indent="-581024">
              <a:defRPr>
                <a:latin typeface="+mj-lt"/>
                <a:ea typeface="+mj-ea"/>
                <a:cs typeface="+mj-cs"/>
                <a:sym typeface="Arial"/>
              </a:defRPr>
            </a:lvl4pPr>
            <a:lvl5pPr marL="2576511" indent="-581023">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SLIDE TITLE">
    <p:spTree>
      <p:nvGrpSpPr>
        <p:cNvPr id="1" name=""/>
        <p:cNvGrpSpPr/>
        <p:nvPr/>
      </p:nvGrpSpPr>
      <p:grpSpPr>
        <a:xfrm>
          <a:off x="0" y="0"/>
          <a:ext cx="0" cy="0"/>
          <a:chOff x="0" y="0"/>
          <a:chExt cx="0" cy="0"/>
        </a:xfrm>
      </p:grpSpPr>
      <p:sp>
        <p:nvSpPr>
          <p:cNvPr id="98" name="Title Text"/>
          <p:cNvSpPr txBox="1">
            <a:spLocks noGrp="1"/>
          </p:cNvSpPr>
          <p:nvPr>
            <p:ph type="title"/>
          </p:nvPr>
        </p:nvSpPr>
        <p:spPr>
          <a:xfrm>
            <a:off x="514350" y="274320"/>
            <a:ext cx="8353044" cy="452628"/>
          </a:xfrm>
          <a:prstGeom prst="rect">
            <a:avLst/>
          </a:prstGeom>
        </p:spPr>
        <p:txBody>
          <a:bodyPr/>
          <a:lstStyle/>
          <a:p>
            <a:r>
              <a:t>Title Text</a:t>
            </a:r>
          </a:p>
        </p:txBody>
      </p:sp>
      <p:sp>
        <p:nvSpPr>
          <p:cNvPr id="99" name="Slide Number"/>
          <p:cNvSpPr txBox="1">
            <a:spLocks noGrp="1"/>
          </p:cNvSpPr>
          <p:nvPr>
            <p:ph type="sldNum" sz="quarter" idx="2"/>
          </p:nvPr>
        </p:nvSpPr>
        <p:spPr>
          <a:xfrm>
            <a:off x="8738830" y="4730750"/>
            <a:ext cx="128564" cy="139701"/>
          </a:xfrm>
          <a:prstGeom prst="rect">
            <a:avLst/>
          </a:prstGeom>
        </p:spPr>
        <p:txBody>
          <a:bodyPr/>
          <a:lstStyle>
            <a:lvl1pPr>
              <a:defRPr b="1">
                <a:solidFill>
                  <a:srgbClr val="78BE2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3.xml"/><Relationship Id="rId7" Type="http://schemas.openxmlformats.org/officeDocument/2006/relationships/tags" Target="../tags/tag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vmlDrawing" Target="../drawings/vmlDrawing1.vml"/><Relationship Id="rId5" Type="http://schemas.openxmlformats.org/officeDocument/2006/relationships/theme" Target="../theme/theme2.xml"/><Relationship Id="rId10" Type="http://schemas.openxmlformats.org/officeDocument/2006/relationships/image" Target="../media/image3.emf"/><Relationship Id="rId4" Type="http://schemas.openxmlformats.org/officeDocument/2006/relationships/slideLayout" Target="../slideLayouts/slideLayout14.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2;p20"/>
          <p:cNvSpPr/>
          <p:nvPr/>
        </p:nvSpPr>
        <p:spPr>
          <a:xfrm>
            <a:off x="0" y="0"/>
            <a:ext cx="240030" cy="4629150"/>
          </a:xfrm>
          <a:prstGeom prst="rect">
            <a:avLst/>
          </a:prstGeom>
          <a:solidFill>
            <a:srgbClr val="78BE20"/>
          </a:solidFill>
          <a:ln w="12700">
            <a:miter lim="400000"/>
          </a:ln>
        </p:spPr>
        <p:txBody>
          <a:bodyPr lIns="45719" rIns="45719" anchor="ctr"/>
          <a:lstStyle/>
          <a:p>
            <a:pPr algn="ctr">
              <a:defRPr sz="1800">
                <a:latin typeface="Helvetica Neue"/>
                <a:ea typeface="Helvetica Neue"/>
                <a:cs typeface="Helvetica Neue"/>
                <a:sym typeface="Helvetica Neue"/>
              </a:defRPr>
            </a:pPr>
            <a:endParaRPr/>
          </a:p>
        </p:txBody>
      </p:sp>
      <p:sp>
        <p:nvSpPr>
          <p:cNvPr id="3" name="Google Shape;13;p20"/>
          <p:cNvSpPr/>
          <p:nvPr/>
        </p:nvSpPr>
        <p:spPr>
          <a:xfrm>
            <a:off x="-1" y="4686300"/>
            <a:ext cx="240030" cy="457200"/>
          </a:xfrm>
          <a:prstGeom prst="rect">
            <a:avLst/>
          </a:prstGeom>
          <a:solidFill>
            <a:srgbClr val="497728"/>
          </a:solidFill>
          <a:ln w="12700">
            <a:miter lim="400000"/>
          </a:ln>
        </p:spPr>
        <p:txBody>
          <a:bodyPr lIns="45719" rIns="45719" anchor="ctr"/>
          <a:lstStyle/>
          <a:p>
            <a:pPr algn="ctr">
              <a:defRPr sz="1800">
                <a:latin typeface="Helvetica Neue"/>
                <a:ea typeface="Helvetica Neue"/>
                <a:cs typeface="Helvetica Neue"/>
                <a:sym typeface="Helvetica Neue"/>
              </a:defRPr>
            </a:pPr>
            <a:endParaRPr/>
          </a:p>
        </p:txBody>
      </p:sp>
      <p:sp>
        <p:nvSpPr>
          <p:cNvPr id="4" name="Title Text"/>
          <p:cNvSpPr txBox="1">
            <a:spLocks noGrp="1"/>
          </p:cNvSpPr>
          <p:nvPr>
            <p:ph type="title"/>
          </p:nvPr>
        </p:nvSpPr>
        <p:spPr>
          <a:xfrm>
            <a:off x="729227" y="409676"/>
            <a:ext cx="7980516" cy="3172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5" name="Body Level One…"/>
          <p:cNvSpPr txBox="1">
            <a:spLocks noGrp="1"/>
          </p:cNvSpPr>
          <p:nvPr>
            <p:ph type="body" idx="1"/>
          </p:nvPr>
        </p:nvSpPr>
        <p:spPr>
          <a:xfrm>
            <a:off x="512762" y="1096663"/>
            <a:ext cx="8359645" cy="35097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738831" y="4730749"/>
            <a:ext cx="128564" cy="139701"/>
          </a:xfrm>
          <a:prstGeom prst="rect">
            <a:avLst/>
          </a:prstGeom>
          <a:ln w="12700">
            <a:miter lim="400000"/>
          </a:ln>
        </p:spPr>
        <p:txBody>
          <a:bodyPr wrap="none" lIns="0" tIns="0" rIns="0" bIns="0" anchor="ctr">
            <a:spAutoFit/>
          </a:bodyPr>
          <a:lstStyle>
            <a:lvl1pPr algn="r">
              <a:defRPr sz="900">
                <a:solidFill>
                  <a:srgbClr val="C8C8C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9pPr>
    </p:titleStyle>
    <p:bodyStyle>
      <a:lvl1pPr marL="22860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914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371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18288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2860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2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 name="think-cell Slide" r:id="rId9" imgW="395" imgH="394" progId="TCLayout.ActiveDocument.1">
                  <p:embed/>
                </p:oleObj>
              </mc:Choice>
              <mc:Fallback>
                <p:oleObj name="think-cell Slide" r:id="rId9" imgW="395" imgH="394" progId="TCLayout.ActiveDocument.1">
                  <p:embed/>
                  <p:pic>
                    <p:nvPicPr>
                      <p:cNvPr id="7" name="Object 6"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8"/>
            </p:custDataLst>
          </p:nvPr>
        </p:nvSpPr>
        <p:spPr>
          <a:xfrm>
            <a:off x="0" y="0"/>
            <a:ext cx="158750" cy="1587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250" b="0" i="0" baseline="0" dirty="0">
              <a:solidFill>
                <a:schemeClr val="tx1"/>
              </a:solidFill>
              <a:latin typeface="Calibri Light" panose="020F0302020204030204" pitchFamily="34" charset="0"/>
              <a:ea typeface="+mj-ea"/>
              <a:cs typeface="+mj-cs"/>
              <a:sym typeface="Calibri Light" panose="020F0302020204030204" pitchFamily="34" charset="0"/>
            </a:endParaRPr>
          </a:p>
        </p:txBody>
      </p:sp>
      <p:sp>
        <p:nvSpPr>
          <p:cNvPr id="3" name="Title Placeholder 2">
            <a:extLst>
              <a:ext uri="{FF2B5EF4-FFF2-40B4-BE49-F238E27FC236}">
                <a16:creationId xmlns:a16="http://schemas.microsoft.com/office/drawing/2014/main" id="{447131FB-9475-2744-911B-EFA0B5F49D9B}"/>
              </a:ext>
            </a:extLst>
          </p:cNvPr>
          <p:cNvSpPr>
            <a:spLocks noGrp="1"/>
          </p:cNvSpPr>
          <p:nvPr>
            <p:ph type="title"/>
          </p:nvPr>
        </p:nvSpPr>
        <p:spPr>
          <a:xfrm>
            <a:off x="514350" y="274320"/>
            <a:ext cx="8353044" cy="452628"/>
          </a:xfrm>
          <a:prstGeom prst="rect">
            <a:avLst/>
          </a:prstGeom>
        </p:spPr>
        <p:txBody>
          <a:bodyPr vert="horz" lIns="0" tIns="0" rIns="0" bIns="0" rtlCol="0" anchor="t">
            <a:noAutofit/>
          </a:bodyPr>
          <a:lstStyle/>
          <a:p>
            <a:r>
              <a:rPr lang="en-US" dirty="0"/>
              <a:t>Click to edit Master title style</a:t>
            </a:r>
          </a:p>
        </p:txBody>
      </p:sp>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514350" y="1097280"/>
            <a:ext cx="8353044" cy="3429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 </a:t>
            </a:r>
          </a:p>
          <a:p>
            <a:pPr lvl="6"/>
            <a:r>
              <a:rPr lang="en-US" dirty="0"/>
              <a:t>Seventh level </a:t>
            </a:r>
          </a:p>
          <a:p>
            <a:pPr lvl="7"/>
            <a:r>
              <a:rPr lang="en-US" dirty="0"/>
              <a:t>Eighth level </a:t>
            </a:r>
          </a:p>
          <a:p>
            <a:pPr lvl="1"/>
            <a:endParaRPr lang="en-US" dirty="0"/>
          </a:p>
          <a:p>
            <a:pPr lvl="2"/>
            <a:endParaRPr lang="en-US" dirty="0"/>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514350" y="4686300"/>
            <a:ext cx="7438644" cy="228600"/>
          </a:xfrm>
          <a:prstGeom prst="rect">
            <a:avLst/>
          </a:prstGeom>
        </p:spPr>
        <p:txBody>
          <a:bodyPr vert="horz" lIns="0" tIns="0" rIns="0" bIns="0" rtlCol="0" anchor="ctr"/>
          <a:lstStyle>
            <a:lvl1pPr algn="l">
              <a:defRPr sz="900">
                <a:solidFill>
                  <a:schemeClr val="tx1"/>
                </a:solidFill>
              </a:defRPr>
            </a:lvl1pPr>
          </a:lstStyle>
          <a:p>
            <a:endParaRPr lang="en-US" dirty="0"/>
          </a:p>
        </p:txBody>
      </p:sp>
      <p:sp>
        <p:nvSpPr>
          <p:cNvPr id="5" name="Slide Number Placeholder 8"/>
          <p:cNvSpPr>
            <a:spLocks noGrp="1"/>
          </p:cNvSpPr>
          <p:nvPr>
            <p:ph type="sldNum" sz="quarter" idx="4"/>
          </p:nvPr>
        </p:nvSpPr>
        <p:spPr>
          <a:xfrm>
            <a:off x="7952994" y="4686300"/>
            <a:ext cx="914400" cy="228600"/>
          </a:xfrm>
          <a:prstGeom prst="rect">
            <a:avLst/>
          </a:prstGeom>
          <a:noFill/>
        </p:spPr>
        <p:txBody>
          <a:bodyPr wrap="square" lIns="0" tIns="0" rIns="0" bIns="0" rtlCol="0" anchor="ctr">
            <a:noAutofit/>
          </a:bodyPr>
          <a:lstStyle>
            <a:lvl1pPr algn="r">
              <a:defRPr lang="uk-UA" sz="900" b="0" i="0" smtClean="0">
                <a:solidFill>
                  <a:schemeClr val="bg1"/>
                </a:solidFill>
                <a:latin typeface="Calibri Light" panose="020F0302020204030204" pitchFamily="34" charset="0"/>
                <a:cs typeface="Calibri Light" panose="020F0302020204030204" pitchFamily="34" charset="0"/>
              </a:defRPr>
            </a:lvl1p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40988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685835" rtl="0" eaLnBrk="1" latinLnBrk="0" hangingPunct="1">
        <a:lnSpc>
          <a:spcPct val="90000"/>
        </a:lnSpc>
        <a:spcBef>
          <a:spcPct val="0"/>
        </a:spcBef>
        <a:buNone/>
        <a:defRPr sz="2250" kern="1200">
          <a:solidFill>
            <a:schemeClr val="accent2"/>
          </a:solidFill>
          <a:latin typeface="+mj-lt"/>
          <a:ea typeface="+mj-ea"/>
          <a:cs typeface="+mj-cs"/>
        </a:defRPr>
      </a:lvl1pPr>
    </p:titleStyle>
    <p:bodyStyle>
      <a:lvl1pPr marL="0" indent="0" algn="l" defTabSz="685835" rtl="0" eaLnBrk="1" latinLnBrk="0" hangingPunct="1">
        <a:lnSpc>
          <a:spcPct val="100000"/>
        </a:lnSpc>
        <a:spcBef>
          <a:spcPts val="0"/>
        </a:spcBef>
        <a:buClr>
          <a:schemeClr val="tx1"/>
        </a:buClr>
        <a:buFontTx/>
        <a:buNone/>
        <a:defRPr sz="1800" kern="1200">
          <a:solidFill>
            <a:schemeClr val="tx1"/>
          </a:solidFill>
          <a:latin typeface="+mj-lt"/>
          <a:ea typeface="+mn-ea"/>
          <a:cs typeface="+mn-cs"/>
        </a:defRPr>
      </a:lvl1pPr>
      <a:lvl2pPr marL="137167"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1425" kern="1200">
          <a:solidFill>
            <a:schemeClr val="tx1"/>
          </a:solidFill>
          <a:latin typeface="+mn-lt"/>
          <a:ea typeface="+mn-ea"/>
          <a:cs typeface="+mn-cs"/>
        </a:defRPr>
      </a:lvl2pPr>
      <a:lvl3pPr marL="274334"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11500"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975" kern="1200">
          <a:solidFill>
            <a:schemeClr val="tx1"/>
          </a:solidFill>
          <a:latin typeface="+mn-lt"/>
          <a:ea typeface="+mn-ea"/>
          <a:cs typeface="+mn-cs"/>
        </a:defRPr>
      </a:lvl4pPr>
      <a:lvl5pPr marL="548668"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975" kern="1200" baseline="0">
          <a:solidFill>
            <a:schemeClr val="tx1"/>
          </a:solidFill>
          <a:latin typeface="+mn-lt"/>
          <a:ea typeface="+mn-ea"/>
          <a:cs typeface="+mn-cs"/>
        </a:defRPr>
      </a:lvl5pPr>
      <a:lvl6pPr marL="685835"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975" kern="1200">
          <a:solidFill>
            <a:schemeClr val="tx1"/>
          </a:solidFill>
          <a:latin typeface="+mn-lt"/>
          <a:ea typeface="+mn-ea"/>
          <a:cs typeface="+mn-cs"/>
        </a:defRPr>
      </a:lvl6pPr>
      <a:lvl7pPr marL="823001"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975" kern="1200">
          <a:solidFill>
            <a:schemeClr val="tx1"/>
          </a:solidFill>
          <a:latin typeface="+mn-lt"/>
          <a:ea typeface="+mn-ea"/>
          <a:cs typeface="+mn-cs"/>
        </a:defRPr>
      </a:lvl7pPr>
      <a:lvl8pPr marL="960168" indent="-137167" algn="l" defTabSz="685835" rtl="0" eaLnBrk="1" latinLnBrk="0" hangingPunct="1">
        <a:lnSpc>
          <a:spcPct val="100000"/>
        </a:lnSpc>
        <a:spcBef>
          <a:spcPts val="300"/>
        </a:spcBef>
        <a:spcAft>
          <a:spcPts val="300"/>
        </a:spcAft>
        <a:buClr>
          <a:schemeClr val="accent1"/>
        </a:buClr>
        <a:buFont typeface="Arial" panose="020B0604020202020204" pitchFamily="34" charset="0"/>
        <a:buChar char="•"/>
        <a:defRPr sz="975" kern="1200">
          <a:solidFill>
            <a:schemeClr val="tx1"/>
          </a:solidFill>
          <a:latin typeface="+mn-lt"/>
          <a:ea typeface="+mn-ea"/>
          <a:cs typeface="+mn-cs"/>
        </a:defRPr>
      </a:lvl8pPr>
      <a:lvl9pPr marL="960168" indent="0" algn="l" defTabSz="685835" rtl="0" eaLnBrk="1" latinLnBrk="0" hangingPunct="1">
        <a:lnSpc>
          <a:spcPct val="90000"/>
        </a:lnSpc>
        <a:spcBef>
          <a:spcPts val="375"/>
        </a:spcBef>
        <a:buClr>
          <a:schemeClr val="accent1"/>
        </a:buClr>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2;p20"/>
          <p:cNvSpPr/>
          <p:nvPr/>
        </p:nvSpPr>
        <p:spPr>
          <a:xfrm>
            <a:off x="0" y="0"/>
            <a:ext cx="240030" cy="4629150"/>
          </a:xfrm>
          <a:prstGeom prst="rect">
            <a:avLst/>
          </a:prstGeom>
          <a:solidFill>
            <a:srgbClr val="78BE20"/>
          </a:solidFill>
          <a:ln w="12700">
            <a:miter lim="400000"/>
          </a:ln>
        </p:spPr>
        <p:txBody>
          <a:bodyPr lIns="45719" rIns="45719" anchor="ctr"/>
          <a:lstStyle/>
          <a:p>
            <a:pPr algn="ctr">
              <a:defRPr sz="1800">
                <a:latin typeface="Helvetica Neue"/>
                <a:ea typeface="Helvetica Neue"/>
                <a:cs typeface="Helvetica Neue"/>
                <a:sym typeface="Helvetica Neue"/>
              </a:defRPr>
            </a:pPr>
            <a:endParaRPr sz="1800"/>
          </a:p>
        </p:txBody>
      </p:sp>
      <p:sp>
        <p:nvSpPr>
          <p:cNvPr id="3" name="Google Shape;13;p20"/>
          <p:cNvSpPr/>
          <p:nvPr/>
        </p:nvSpPr>
        <p:spPr>
          <a:xfrm>
            <a:off x="-1" y="4686300"/>
            <a:ext cx="240030" cy="457200"/>
          </a:xfrm>
          <a:prstGeom prst="rect">
            <a:avLst/>
          </a:prstGeom>
          <a:solidFill>
            <a:srgbClr val="497728"/>
          </a:solidFill>
          <a:ln w="12700">
            <a:miter lim="400000"/>
          </a:ln>
        </p:spPr>
        <p:txBody>
          <a:bodyPr lIns="45719" rIns="45719" anchor="ctr"/>
          <a:lstStyle/>
          <a:p>
            <a:pPr algn="ctr">
              <a:defRPr sz="1800">
                <a:latin typeface="Helvetica Neue"/>
                <a:ea typeface="Helvetica Neue"/>
                <a:cs typeface="Helvetica Neue"/>
                <a:sym typeface="Helvetica Neue"/>
              </a:defRPr>
            </a:pPr>
            <a:endParaRPr sz="1800"/>
          </a:p>
        </p:txBody>
      </p:sp>
      <p:sp>
        <p:nvSpPr>
          <p:cNvPr id="4" name="Title Text"/>
          <p:cNvSpPr txBox="1">
            <a:spLocks noGrp="1"/>
          </p:cNvSpPr>
          <p:nvPr>
            <p:ph type="title"/>
          </p:nvPr>
        </p:nvSpPr>
        <p:spPr>
          <a:xfrm>
            <a:off x="729227" y="409677"/>
            <a:ext cx="7980516" cy="3172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5" name="Body Level One…"/>
          <p:cNvSpPr txBox="1">
            <a:spLocks noGrp="1"/>
          </p:cNvSpPr>
          <p:nvPr>
            <p:ph type="body" idx="1"/>
          </p:nvPr>
        </p:nvSpPr>
        <p:spPr>
          <a:xfrm>
            <a:off x="512763" y="1096663"/>
            <a:ext cx="8359645" cy="35097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730339" y="4731350"/>
            <a:ext cx="137057" cy="138500"/>
          </a:xfrm>
          <a:prstGeom prst="rect">
            <a:avLst/>
          </a:prstGeom>
          <a:ln w="12700">
            <a:miter lim="400000"/>
          </a:ln>
        </p:spPr>
        <p:txBody>
          <a:bodyPr wrap="none" lIns="0" tIns="0" rIns="0" bIns="0" anchor="ctr">
            <a:spAutoFit/>
          </a:bodyPr>
          <a:lstStyle>
            <a:lvl1pPr algn="r">
              <a:defRPr sz="900">
                <a:solidFill>
                  <a:srgbClr val="C8C8C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280378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txStyles>
    <p:titleStyle>
      <a:lvl1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1pPr>
      <a:lvl2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2pPr>
      <a:lvl3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3pPr>
      <a:lvl4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4pPr>
      <a:lvl5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5pPr>
      <a:lvl6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6pPr>
      <a:lvl7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7pPr>
      <a:lvl8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8pPr>
      <a:lvl9pPr marL="0" marR="0" indent="0" algn="l" defTabSz="914378"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9pPr>
    </p:titleStyle>
    <p:bodyStyle>
      <a:lvl1pPr marL="228594" marR="0" indent="-457189" algn="l" defTabSz="914378"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914378"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371566"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1828754"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285943"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132"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320"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509" marR="0" indent="-342892" algn="l" defTabSz="914378"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594" marR="0" indent="3657509" algn="l" defTabSz="914378"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p:bodyStyle>
    <p:otherStyle>
      <a:lvl1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914378"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2;p20"/>
          <p:cNvSpPr/>
          <p:nvPr/>
        </p:nvSpPr>
        <p:spPr>
          <a:xfrm>
            <a:off x="0" y="0"/>
            <a:ext cx="240030" cy="4629150"/>
          </a:xfrm>
          <a:prstGeom prst="rect">
            <a:avLst/>
          </a:prstGeom>
          <a:solidFill>
            <a:srgbClr val="78BE20"/>
          </a:solidFill>
          <a:ln w="12700">
            <a:miter lim="400000"/>
          </a:ln>
        </p:spPr>
        <p:txBody>
          <a:bodyPr lIns="45719" rIns="45719" anchor="ctr"/>
          <a:lstStyle/>
          <a:p>
            <a:pPr algn="ctr">
              <a:defRPr sz="1800">
                <a:latin typeface="Helvetica Neue"/>
                <a:ea typeface="Helvetica Neue"/>
                <a:cs typeface="Helvetica Neue"/>
                <a:sym typeface="Helvetica Neue"/>
              </a:defRPr>
            </a:pPr>
            <a:endParaRPr/>
          </a:p>
        </p:txBody>
      </p:sp>
      <p:sp>
        <p:nvSpPr>
          <p:cNvPr id="3" name="Google Shape;13;p20"/>
          <p:cNvSpPr/>
          <p:nvPr/>
        </p:nvSpPr>
        <p:spPr>
          <a:xfrm>
            <a:off x="-1" y="4686300"/>
            <a:ext cx="240030" cy="457200"/>
          </a:xfrm>
          <a:prstGeom prst="rect">
            <a:avLst/>
          </a:prstGeom>
          <a:solidFill>
            <a:srgbClr val="497728"/>
          </a:solidFill>
          <a:ln w="12700">
            <a:miter lim="400000"/>
          </a:ln>
        </p:spPr>
        <p:txBody>
          <a:bodyPr lIns="45719" rIns="45719" anchor="ctr"/>
          <a:lstStyle/>
          <a:p>
            <a:pPr algn="ctr">
              <a:defRPr sz="1800">
                <a:latin typeface="Helvetica Neue"/>
                <a:ea typeface="Helvetica Neue"/>
                <a:cs typeface="Helvetica Neue"/>
                <a:sym typeface="Helvetica Neue"/>
              </a:defRPr>
            </a:pPr>
            <a:endParaRPr/>
          </a:p>
        </p:txBody>
      </p:sp>
      <p:sp>
        <p:nvSpPr>
          <p:cNvPr id="4" name="Title Text"/>
          <p:cNvSpPr txBox="1">
            <a:spLocks noGrp="1"/>
          </p:cNvSpPr>
          <p:nvPr>
            <p:ph type="title"/>
          </p:nvPr>
        </p:nvSpPr>
        <p:spPr>
          <a:xfrm>
            <a:off x="729227" y="409676"/>
            <a:ext cx="7980516" cy="3172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5" name="Body Level One…"/>
          <p:cNvSpPr txBox="1">
            <a:spLocks noGrp="1"/>
          </p:cNvSpPr>
          <p:nvPr>
            <p:ph type="body" idx="1"/>
          </p:nvPr>
        </p:nvSpPr>
        <p:spPr>
          <a:xfrm>
            <a:off x="512762" y="1096663"/>
            <a:ext cx="8359645" cy="35097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738831" y="4730749"/>
            <a:ext cx="128564" cy="139701"/>
          </a:xfrm>
          <a:prstGeom prst="rect">
            <a:avLst/>
          </a:prstGeom>
          <a:ln w="12700">
            <a:miter lim="400000"/>
          </a:ln>
        </p:spPr>
        <p:txBody>
          <a:bodyPr wrap="none" lIns="0" tIns="0" rIns="0" bIns="0" anchor="ctr">
            <a:spAutoFit/>
          </a:bodyPr>
          <a:lstStyle>
            <a:lvl1pPr algn="r">
              <a:defRPr sz="900">
                <a:solidFill>
                  <a:srgbClr val="C8C8C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6818164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ransition spd="med"/>
  <p:txStyles>
    <p:titleStyle>
      <a:lvl1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2200" b="0" i="0" u="none" strike="noStrike" cap="none" spc="0" baseline="0">
          <a:solidFill>
            <a:srgbClr val="5C9A1A"/>
          </a:solidFill>
          <a:uFillTx/>
          <a:latin typeface="Calibri"/>
          <a:ea typeface="Calibri"/>
          <a:cs typeface="Calibri"/>
          <a:sym typeface="Calibri"/>
        </a:defRPr>
      </a:lvl9pPr>
    </p:titleStyle>
    <p:bodyStyle>
      <a:lvl1pPr marL="22860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914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371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18288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2860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2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7.xml"/><Relationship Id="rId4" Type="http://schemas.openxmlformats.org/officeDocument/2006/relationships/slideLayout" Target="../slideLayouts/slideLayout11.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6.xml"/><Relationship Id="rId7" Type="http://schemas.openxmlformats.org/officeDocument/2006/relationships/image" Target="../media/image3.emf"/><Relationship Id="rId12" Type="http://schemas.openxmlformats.org/officeDocument/2006/relationships/image" Target="../media/image47.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46.png"/><Relationship Id="rId5" Type="http://schemas.openxmlformats.org/officeDocument/2006/relationships/notesSlide" Target="../notesSlides/notesSlide19.xml"/><Relationship Id="rId10" Type="http://schemas.openxmlformats.org/officeDocument/2006/relationships/image" Target="../media/image45.png"/><Relationship Id="rId4" Type="http://schemas.openxmlformats.org/officeDocument/2006/relationships/slideLayout" Target="../slideLayouts/slideLayout10.xm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8.xml"/><Relationship Id="rId7" Type="http://schemas.openxmlformats.org/officeDocument/2006/relationships/image" Target="../media/image3.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0.xml"/><Relationship Id="rId10" Type="http://schemas.openxmlformats.org/officeDocument/2006/relationships/image" Target="../media/image49.png"/><Relationship Id="rId4" Type="http://schemas.openxmlformats.org/officeDocument/2006/relationships/slideLayout" Target="../slideLayouts/slideLayout11.xm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0.xml"/><Relationship Id="rId7" Type="http://schemas.openxmlformats.org/officeDocument/2006/relationships/image" Target="../media/image3.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53.png"/><Relationship Id="rId5" Type="http://schemas.openxmlformats.org/officeDocument/2006/relationships/notesSlide" Target="../notesSlides/notesSlide21.xml"/><Relationship Id="rId10" Type="http://schemas.openxmlformats.org/officeDocument/2006/relationships/image" Target="../media/image52.png"/><Relationship Id="rId4" Type="http://schemas.openxmlformats.org/officeDocument/2006/relationships/slideLayout" Target="../slideLayouts/slideLayout11.xml"/><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7"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Google Shape;60;p1" descr="Google Shape;60;p1"/>
          <p:cNvPicPr>
            <a:picLocks noChangeAspect="1"/>
          </p:cNvPicPr>
          <p:nvPr/>
        </p:nvPicPr>
        <p:blipFill rotWithShape="1">
          <a:blip r:embed="rId3"/>
          <a:srcRect l="33162" r="10430" b="902"/>
          <a:stretch/>
        </p:blipFill>
        <p:spPr>
          <a:xfrm>
            <a:off x="3952064" y="0"/>
            <a:ext cx="5191936" cy="5143500"/>
          </a:xfrm>
          <a:prstGeom prst="rect">
            <a:avLst/>
          </a:prstGeom>
          <a:solidFill>
            <a:schemeClr val="accent2"/>
          </a:solidFill>
          <a:ln w="12700">
            <a:noFill/>
            <a:miter lim="400000"/>
          </a:ln>
        </p:spPr>
      </p:pic>
      <p:sp>
        <p:nvSpPr>
          <p:cNvPr id="109" name="Rectangle 9"/>
          <p:cNvSpPr/>
          <p:nvPr/>
        </p:nvSpPr>
        <p:spPr>
          <a:xfrm>
            <a:off x="0" y="0"/>
            <a:ext cx="3952063" cy="5143500"/>
          </a:xfrm>
          <a:prstGeom prst="rect">
            <a:avLst/>
          </a:prstGeom>
          <a:solidFill>
            <a:schemeClr val="bg1"/>
          </a:solidFill>
          <a:ln>
            <a:noFill/>
          </a:ln>
          <a:effectLst/>
        </p:spPr>
        <p:txBody>
          <a:bodyPr lIns="45719" rIns="45719" anchor="ctr"/>
          <a:lstStyle/>
          <a:p>
            <a:pPr algn="ctr">
              <a:defRPr>
                <a:solidFill>
                  <a:srgbClr val="497728"/>
                </a:solidFill>
              </a:defRPr>
            </a:pPr>
            <a:endParaRPr/>
          </a:p>
        </p:txBody>
      </p:sp>
      <p:sp>
        <p:nvSpPr>
          <p:cNvPr id="110" name="Round Single Corner Rectangle 2"/>
          <p:cNvSpPr/>
          <p:nvPr/>
        </p:nvSpPr>
        <p:spPr>
          <a:xfrm flipH="1">
            <a:off x="6968770" y="4274015"/>
            <a:ext cx="2175229" cy="8694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61" y="0"/>
                </a:lnTo>
                <a:cubicBezTo>
                  <a:pt x="20956" y="0"/>
                  <a:pt x="21600" y="1612"/>
                  <a:pt x="21600" y="3600"/>
                </a:cubicBezTo>
                <a:lnTo>
                  <a:pt x="21600" y="21600"/>
                </a:lnTo>
                <a:lnTo>
                  <a:pt x="0" y="21600"/>
                </a:lnTo>
                <a:close/>
              </a:path>
            </a:pathLst>
          </a:custGeom>
          <a:solidFill>
            <a:srgbClr val="78BE20"/>
          </a:solidFill>
          <a:ln>
            <a:solidFill>
              <a:srgbClr val="73BC40"/>
            </a:solidFill>
          </a:ln>
          <a:effectLst/>
        </p:spPr>
        <p:txBody>
          <a:bodyPr lIns="45719" rIns="45719" anchor="ctr"/>
          <a:lstStyle/>
          <a:p>
            <a:pPr algn="ctr">
              <a:defRPr>
                <a:solidFill>
                  <a:srgbClr val="497728"/>
                </a:solidFill>
              </a:defRPr>
            </a:pPr>
            <a:endParaRPr/>
          </a:p>
        </p:txBody>
      </p:sp>
      <p:sp>
        <p:nvSpPr>
          <p:cNvPr id="112" name="Google Shape;63;p1"/>
          <p:cNvSpPr txBox="1"/>
          <p:nvPr/>
        </p:nvSpPr>
        <p:spPr>
          <a:xfrm>
            <a:off x="316799" y="1750482"/>
            <a:ext cx="3153902" cy="1303383"/>
          </a:xfrm>
          <a:prstGeom prst="rect">
            <a:avLst/>
          </a:prstGeom>
          <a:ln w="12700">
            <a:miter lim="400000"/>
          </a:ln>
          <a:extLst>
            <a:ext uri="{C572A759-6A51-4108-AA02-DFA0A04FC94B}">
              <ma14:wrappingTextBoxFlag xmlns:ma14="http://schemas.microsoft.com/office/mac/drawingml/2011/main" xmlns="" val="1"/>
            </a:ext>
          </a:extLst>
        </p:spPr>
        <p:txBody>
          <a:bodyPr lIns="45699" tIns="45699" rIns="45699" bIns="45699">
            <a:spAutoFit/>
          </a:bodyPr>
          <a:lstStyle/>
          <a:p>
            <a:pPr>
              <a:defRPr sz="3200">
                <a:solidFill>
                  <a:srgbClr val="FFFFFF"/>
                </a:solidFill>
                <a:latin typeface="Calibri"/>
                <a:ea typeface="Calibri"/>
                <a:cs typeface="Calibri"/>
                <a:sym typeface="Calibri"/>
              </a:defRPr>
            </a:pPr>
            <a:r>
              <a:rPr lang="en-US" sz="3200" dirty="0">
                <a:solidFill>
                  <a:schemeClr val="accent1"/>
                </a:solidFill>
                <a:sym typeface="Calibri"/>
              </a:rPr>
              <a:t>Your Benefits Enrollment Guide</a:t>
            </a:r>
            <a:endParaRPr dirty="0">
              <a:solidFill>
                <a:schemeClr val="accent1"/>
              </a:solidFill>
            </a:endParaRPr>
          </a:p>
        </p:txBody>
      </p:sp>
      <p:sp>
        <p:nvSpPr>
          <p:cNvPr id="113" name="Google Shape;64;p1"/>
          <p:cNvSpPr txBox="1"/>
          <p:nvPr/>
        </p:nvSpPr>
        <p:spPr>
          <a:xfrm>
            <a:off x="359159" y="4736344"/>
            <a:ext cx="1356000" cy="215401"/>
          </a:xfrm>
          <a:prstGeom prst="rect">
            <a:avLst/>
          </a:prstGeom>
          <a:ln w="12700">
            <a:miter lim="400000"/>
          </a:ln>
          <a:extLst>
            <a:ext uri="{C572A759-6A51-4108-AA02-DFA0A04FC94B}">
              <ma14:wrappingTextBoxFlag xmlns:ma14="http://schemas.microsoft.com/office/mac/drawingml/2011/main" xmlns="" val="1"/>
            </a:ext>
          </a:extLst>
        </p:spPr>
        <p:txBody>
          <a:bodyPr lIns="45699" tIns="45699" rIns="45699" bIns="45699">
            <a:spAutoFit/>
          </a:bodyPr>
          <a:lstStyle>
            <a:lvl1pPr>
              <a:spcBef>
                <a:spcPts val="600"/>
              </a:spcBef>
              <a:defRPr sz="1200">
                <a:solidFill>
                  <a:srgbClr val="FFFFFF"/>
                </a:solidFill>
                <a:latin typeface="Calibri"/>
                <a:ea typeface="Calibri"/>
                <a:cs typeface="Calibri"/>
                <a:sym typeface="Calibri"/>
              </a:defRPr>
            </a:lvl1pPr>
          </a:lstStyle>
          <a:p>
            <a:r>
              <a:rPr lang="en-US" sz="800" dirty="0" smtClean="0">
                <a:solidFill>
                  <a:schemeClr val="bg2"/>
                </a:solidFill>
              </a:rPr>
              <a:t>FLHKW8BEN</a:t>
            </a:r>
            <a:endParaRPr sz="800" dirty="0">
              <a:solidFill>
                <a:schemeClr val="bg2"/>
              </a:solidFill>
            </a:endParaRPr>
          </a:p>
        </p:txBody>
      </p:sp>
      <p:sp>
        <p:nvSpPr>
          <p:cNvPr id="2" name="Rectangle 1">
            <a:extLst>
              <a:ext uri="{FF2B5EF4-FFF2-40B4-BE49-F238E27FC236}">
                <a16:creationId xmlns:a16="http://schemas.microsoft.com/office/drawing/2014/main" id="{FB9B3696-488A-124A-A799-B62F784587EE}"/>
              </a:ext>
            </a:extLst>
          </p:cNvPr>
          <p:cNvSpPr/>
          <p:nvPr/>
        </p:nvSpPr>
        <p:spPr>
          <a:xfrm>
            <a:off x="283065" y="2955903"/>
            <a:ext cx="3385931" cy="369332"/>
          </a:xfrm>
          <a:prstGeom prst="rect">
            <a:avLst/>
          </a:prstGeom>
        </p:spPr>
        <p:txBody>
          <a:bodyPr wrap="square">
            <a:spAutoFit/>
          </a:bodyPr>
          <a:lstStyle/>
          <a:p>
            <a:pPr>
              <a:spcBef>
                <a:spcPts val="1800"/>
              </a:spcBef>
              <a:defRPr sz="1800">
                <a:solidFill>
                  <a:srgbClr val="FFFFFF"/>
                </a:solidFill>
                <a:latin typeface="Calibri"/>
                <a:ea typeface="Calibri"/>
                <a:cs typeface="Calibri"/>
                <a:sym typeface="Calibri"/>
              </a:defRPr>
            </a:pPr>
            <a:r>
              <a:rPr lang="en-US" sz="1800" dirty="0" smtClean="0">
                <a:solidFill>
                  <a:schemeClr val="bg2"/>
                </a:solidFill>
                <a:sym typeface="Calibri"/>
              </a:rPr>
              <a:t>City of Miami Springs </a:t>
            </a:r>
          </a:p>
        </p:txBody>
      </p:sp>
      <p:pic>
        <p:nvPicPr>
          <p:cNvPr id="11" name="Picture 10">
            <a:extLst>
              <a:ext uri="{FF2B5EF4-FFF2-40B4-BE49-F238E27FC236}">
                <a16:creationId xmlns:a16="http://schemas.microsoft.com/office/drawing/2014/main" id="{63B21B0D-CC20-2A47-A86C-38E621FF6F2E}"/>
              </a:ext>
            </a:extLst>
          </p:cNvPr>
          <p:cNvPicPr>
            <a:picLocks noChangeAspect="1"/>
          </p:cNvPicPr>
          <p:nvPr/>
        </p:nvPicPr>
        <p:blipFill>
          <a:blip r:embed="rId4"/>
          <a:stretch>
            <a:fillRect/>
          </a:stretch>
        </p:blipFill>
        <p:spPr>
          <a:xfrm>
            <a:off x="7255959" y="4557614"/>
            <a:ext cx="1602827" cy="325999"/>
          </a:xfrm>
          <a:prstGeom prst="rect">
            <a:avLst/>
          </a:prstGeom>
        </p:spPr>
      </p:pic>
      <p:sp>
        <p:nvSpPr>
          <p:cNvPr id="12" name="Rectangle 11">
            <a:extLst>
              <a:ext uri="{FF2B5EF4-FFF2-40B4-BE49-F238E27FC236}">
                <a16:creationId xmlns:a16="http://schemas.microsoft.com/office/drawing/2014/main" id="{6780410F-9F96-A943-8D89-3D36F7EC63B6}"/>
              </a:ext>
            </a:extLst>
          </p:cNvPr>
          <p:cNvSpPr/>
          <p:nvPr/>
        </p:nvSpPr>
        <p:spPr>
          <a:xfrm>
            <a:off x="287165" y="4191369"/>
            <a:ext cx="3385931" cy="276999"/>
          </a:xfrm>
          <a:prstGeom prst="rect">
            <a:avLst/>
          </a:prstGeom>
        </p:spPr>
        <p:txBody>
          <a:bodyPr wrap="square">
            <a:spAutoFit/>
          </a:bodyPr>
          <a:lstStyle/>
          <a:p>
            <a:pPr>
              <a:spcBef>
                <a:spcPts val="1800"/>
              </a:spcBef>
              <a:defRPr sz="1800">
                <a:solidFill>
                  <a:srgbClr val="FFFFFF"/>
                </a:solidFill>
                <a:latin typeface="Calibri"/>
                <a:ea typeface="Calibri"/>
                <a:cs typeface="Calibri"/>
                <a:sym typeface="Calibri"/>
              </a:defRPr>
            </a:pPr>
            <a:endParaRPr lang="en-US" sz="1200" dirty="0">
              <a:solidFill>
                <a:schemeClr val="bg2"/>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 y="102764"/>
            <a:ext cx="1327895" cy="1544955"/>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p:nvPr/>
        </p:nvSpPr>
        <p:spPr>
          <a:xfrm>
            <a:off x="713814" y="376285"/>
            <a:ext cx="8153580"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lang="en-US" dirty="0"/>
              <a:t>Caring for whole person health</a:t>
            </a:r>
            <a:endParaRPr dirty="0"/>
          </a:p>
        </p:txBody>
      </p:sp>
      <p:sp>
        <p:nvSpPr>
          <p:cNvPr id="267" name="Google Shape;149;p7"/>
          <p:cNvSpPr txBox="1">
            <a:spLocks noGrp="1"/>
          </p:cNvSpPr>
          <p:nvPr>
            <p:ph type="sldNum" sz="quarter" idx="4294967295"/>
          </p:nvPr>
        </p:nvSpPr>
        <p:spPr>
          <a:xfrm>
            <a:off x="8859530" y="4849358"/>
            <a:ext cx="115416" cy="138499"/>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fld id="{86CB4B4D-7CA3-9044-876B-883B54F8677D}" type="slidenum">
              <a:rPr b="0">
                <a:solidFill>
                  <a:schemeClr val="tx1"/>
                </a:solidFill>
              </a:rPr>
              <a:t>10</a:t>
            </a:fld>
            <a:endParaRPr b="0" dirty="0">
              <a:solidFill>
                <a:schemeClr val="tx1"/>
              </a:solidFill>
            </a:endParaRPr>
          </a:p>
        </p:txBody>
      </p:sp>
      <p:sp>
        <p:nvSpPr>
          <p:cNvPr id="19" name="TextBox 11">
            <a:extLst>
              <a:ext uri="{FF2B5EF4-FFF2-40B4-BE49-F238E27FC236}">
                <a16:creationId xmlns:a16="http://schemas.microsoft.com/office/drawing/2014/main" id="{5BB5EDED-6E5C-224F-BECA-D47576DFF0A8}"/>
              </a:ext>
            </a:extLst>
          </p:cNvPr>
          <p:cNvSpPr txBox="1"/>
          <p:nvPr/>
        </p:nvSpPr>
        <p:spPr>
          <a:xfrm>
            <a:off x="1256210" y="1833071"/>
            <a:ext cx="1819082" cy="89255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000">
                <a:solidFill>
                  <a:srgbClr val="000000"/>
                </a:solidFill>
                <a:latin typeface="Calibri"/>
                <a:ea typeface="Calibri"/>
                <a:cs typeface="Calibri"/>
                <a:sym typeface="Calibri"/>
              </a:defRPr>
            </a:lvl1pPr>
          </a:lstStyle>
          <a:p>
            <a:r>
              <a:rPr lang="en-US" sz="1400" b="1" dirty="0" err="1">
                <a:solidFill>
                  <a:srgbClr val="002F57"/>
                </a:solidFill>
              </a:rPr>
              <a:t>HumanaBeginnings</a:t>
            </a:r>
            <a:r>
              <a:rPr lang="en-US" sz="1400" b="1" dirty="0">
                <a:solidFill>
                  <a:srgbClr val="002F57"/>
                </a:solidFill>
              </a:rPr>
              <a:t>®:</a:t>
            </a:r>
          </a:p>
          <a:p>
            <a:pPr defTabSz="914309" hangingPunct="1">
              <a:tabLst>
                <a:tab pos="457200" algn="l"/>
              </a:tabLst>
              <a:defRPr/>
            </a:pPr>
            <a:r>
              <a:rPr lang="en-US" sz="1100" dirty="0">
                <a:solidFill>
                  <a:prstClr val="black"/>
                </a:solidFill>
                <a:ea typeface="Calibri" panose="020F0502020204030204" pitchFamily="34" charset="0"/>
              </a:rPr>
              <a:t>All pregnant members will receive one-on-one attention with a registered nurse, including monthly outreach.</a:t>
            </a:r>
          </a:p>
        </p:txBody>
      </p:sp>
      <p:sp>
        <p:nvSpPr>
          <p:cNvPr id="24" name="TextBox 23">
            <a:extLst>
              <a:ext uri="{FF2B5EF4-FFF2-40B4-BE49-F238E27FC236}">
                <a16:creationId xmlns:a16="http://schemas.microsoft.com/office/drawing/2014/main" id="{930EFC5C-F4D3-6D45-B4DC-F6D354F5F3DC}"/>
              </a:ext>
            </a:extLst>
          </p:cNvPr>
          <p:cNvSpPr txBox="1"/>
          <p:nvPr/>
        </p:nvSpPr>
        <p:spPr>
          <a:xfrm>
            <a:off x="3877821" y="1833071"/>
            <a:ext cx="1644198" cy="89255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000">
                <a:solidFill>
                  <a:srgbClr val="000000"/>
                </a:solidFill>
                <a:latin typeface="Calibri"/>
                <a:ea typeface="Calibri"/>
                <a:cs typeface="Calibri"/>
                <a:sym typeface="Calibri"/>
              </a:defRPr>
            </a:lvl1pPr>
          </a:lstStyle>
          <a:p>
            <a:r>
              <a:rPr lang="en-US" sz="1400" b="1" dirty="0">
                <a:solidFill>
                  <a:srgbClr val="002F57"/>
                </a:solidFill>
              </a:rPr>
              <a:t>Personal nurse:</a:t>
            </a:r>
          </a:p>
          <a:p>
            <a:pPr lvl="0">
              <a:tabLst>
                <a:tab pos="457200" algn="l"/>
              </a:tabLst>
              <a:defRPr/>
            </a:pPr>
            <a:r>
              <a:rPr lang="en-US" sz="1100" dirty="0">
                <a:solidFill>
                  <a:prstClr val="black"/>
                </a:solidFill>
              </a:rPr>
              <a:t>Your personal nurse provides targeted care to help you manage chronic illnesses and conditions.</a:t>
            </a:r>
          </a:p>
        </p:txBody>
      </p:sp>
      <p:pic>
        <p:nvPicPr>
          <p:cNvPr id="25" name="Picture 24">
            <a:extLst>
              <a:ext uri="{FF2B5EF4-FFF2-40B4-BE49-F238E27FC236}">
                <a16:creationId xmlns:a16="http://schemas.microsoft.com/office/drawing/2014/main" id="{FE71D286-830E-194F-BB5C-204374B91AFB}"/>
              </a:ext>
            </a:extLst>
          </p:cNvPr>
          <p:cNvPicPr>
            <a:picLocks noChangeAspect="1"/>
          </p:cNvPicPr>
          <p:nvPr/>
        </p:nvPicPr>
        <p:blipFill>
          <a:blip r:embed="rId3"/>
          <a:stretch>
            <a:fillRect/>
          </a:stretch>
        </p:blipFill>
        <p:spPr>
          <a:xfrm>
            <a:off x="3424535" y="1847277"/>
            <a:ext cx="271714" cy="350599"/>
          </a:xfrm>
          <a:prstGeom prst="rect">
            <a:avLst/>
          </a:prstGeom>
        </p:spPr>
      </p:pic>
      <p:sp>
        <p:nvSpPr>
          <p:cNvPr id="26" name="Straight Connector 9">
            <a:extLst>
              <a:ext uri="{FF2B5EF4-FFF2-40B4-BE49-F238E27FC236}">
                <a16:creationId xmlns:a16="http://schemas.microsoft.com/office/drawing/2014/main" id="{0090B10B-1C3B-9442-B445-4EFFAB13518C}"/>
              </a:ext>
            </a:extLst>
          </p:cNvPr>
          <p:cNvSpPr/>
          <p:nvPr/>
        </p:nvSpPr>
        <p:spPr>
          <a:xfrm>
            <a:off x="741623" y="880617"/>
            <a:ext cx="584031" cy="1"/>
          </a:xfrm>
          <a:prstGeom prst="line">
            <a:avLst/>
          </a:prstGeom>
          <a:ln w="12700">
            <a:solidFill>
              <a:srgbClr val="78BE20"/>
            </a:solidFill>
          </a:ln>
        </p:spPr>
        <p:txBody>
          <a:bodyPr lIns="45719" rIns="45719"/>
          <a:lstStyle/>
          <a:p>
            <a:endParaRPr/>
          </a:p>
        </p:txBody>
      </p:sp>
      <p:sp>
        <p:nvSpPr>
          <p:cNvPr id="27" name="TextBox 11">
            <a:extLst>
              <a:ext uri="{FF2B5EF4-FFF2-40B4-BE49-F238E27FC236}">
                <a16:creationId xmlns:a16="http://schemas.microsoft.com/office/drawing/2014/main" id="{0DF36504-57DC-7544-BBC3-64771301F8B1}"/>
              </a:ext>
            </a:extLst>
          </p:cNvPr>
          <p:cNvSpPr txBox="1"/>
          <p:nvPr/>
        </p:nvSpPr>
        <p:spPr>
          <a:xfrm>
            <a:off x="713816" y="1137697"/>
            <a:ext cx="7311068" cy="3385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100">
                <a:solidFill>
                  <a:srgbClr val="000000"/>
                </a:solidFill>
                <a:latin typeface="Calibri"/>
                <a:ea typeface="Calibri"/>
                <a:cs typeface="Calibri"/>
                <a:sym typeface="Calibri"/>
              </a:defRPr>
            </a:lvl1pPr>
          </a:lstStyle>
          <a:p>
            <a:r>
              <a:rPr lang="en-US" dirty="0"/>
              <a:t>At Humana, we personalized your care experience with services and programs to help guide your specific health journey at the time you need it.</a:t>
            </a:r>
          </a:p>
        </p:txBody>
      </p:sp>
      <p:sp>
        <p:nvSpPr>
          <p:cNvPr id="32" name="TextBox 31">
            <a:extLst>
              <a:ext uri="{FF2B5EF4-FFF2-40B4-BE49-F238E27FC236}">
                <a16:creationId xmlns:a16="http://schemas.microsoft.com/office/drawing/2014/main" id="{35B2B28C-DE52-1C49-A67B-6E9449B02B06}"/>
              </a:ext>
            </a:extLst>
          </p:cNvPr>
          <p:cNvSpPr txBox="1"/>
          <p:nvPr/>
        </p:nvSpPr>
        <p:spPr>
          <a:xfrm>
            <a:off x="6623179" y="1833071"/>
            <a:ext cx="1751525" cy="7232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000">
                <a:solidFill>
                  <a:srgbClr val="000000"/>
                </a:solidFill>
                <a:latin typeface="Calibri"/>
                <a:ea typeface="Calibri"/>
                <a:cs typeface="Calibri"/>
                <a:sym typeface="Calibri"/>
              </a:defRPr>
            </a:lvl1pPr>
          </a:lstStyle>
          <a:p>
            <a:r>
              <a:rPr lang="en-US" sz="1400" b="1" dirty="0">
                <a:solidFill>
                  <a:srgbClr val="002F57"/>
                </a:solidFill>
              </a:rPr>
              <a:t>Care management:</a:t>
            </a:r>
          </a:p>
          <a:p>
            <a:pPr>
              <a:tabLst>
                <a:tab pos="457200" algn="l"/>
              </a:tabLst>
              <a:defRPr/>
            </a:pPr>
            <a:r>
              <a:rPr lang="en-US" sz="1100" dirty="0">
                <a:solidFill>
                  <a:prstClr val="black"/>
                </a:solidFill>
              </a:rPr>
              <a:t>Personal nurses, providers and caregivers coordinate with each other for your care.</a:t>
            </a:r>
            <a:endParaRPr lang="en-US" dirty="0"/>
          </a:p>
        </p:txBody>
      </p:sp>
      <p:pic>
        <p:nvPicPr>
          <p:cNvPr id="33" name="Picture 32">
            <a:extLst>
              <a:ext uri="{FF2B5EF4-FFF2-40B4-BE49-F238E27FC236}">
                <a16:creationId xmlns:a16="http://schemas.microsoft.com/office/drawing/2014/main" id="{1A2CE86E-937F-214B-A4A8-A51B99BF463A}"/>
              </a:ext>
            </a:extLst>
          </p:cNvPr>
          <p:cNvPicPr>
            <a:picLocks noChangeAspect="1"/>
          </p:cNvPicPr>
          <p:nvPr/>
        </p:nvPicPr>
        <p:blipFill>
          <a:blip r:embed="rId4"/>
          <a:stretch>
            <a:fillRect/>
          </a:stretch>
        </p:blipFill>
        <p:spPr>
          <a:xfrm>
            <a:off x="6137320" y="1917196"/>
            <a:ext cx="376829" cy="339146"/>
          </a:xfrm>
          <a:prstGeom prst="rect">
            <a:avLst/>
          </a:prstGeom>
        </p:spPr>
      </p:pic>
      <p:sp>
        <p:nvSpPr>
          <p:cNvPr id="40" name="TextBox 39">
            <a:extLst>
              <a:ext uri="{FF2B5EF4-FFF2-40B4-BE49-F238E27FC236}">
                <a16:creationId xmlns:a16="http://schemas.microsoft.com/office/drawing/2014/main" id="{2471A2C3-CB4A-AD47-953E-B43FC04BC44A}"/>
              </a:ext>
            </a:extLst>
          </p:cNvPr>
          <p:cNvSpPr txBox="1"/>
          <p:nvPr/>
        </p:nvSpPr>
        <p:spPr>
          <a:xfrm>
            <a:off x="5168204" y="3544364"/>
            <a:ext cx="2114329" cy="7232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000">
                <a:solidFill>
                  <a:srgbClr val="000000"/>
                </a:solidFill>
                <a:latin typeface="Calibri"/>
                <a:ea typeface="Calibri"/>
                <a:cs typeface="Calibri"/>
                <a:sym typeface="Calibri"/>
              </a:defRPr>
            </a:lvl1pPr>
          </a:lstStyle>
          <a:p>
            <a:r>
              <a:rPr lang="en-US" sz="1400" b="1" dirty="0">
                <a:solidFill>
                  <a:srgbClr val="002F57"/>
                </a:solidFill>
              </a:rPr>
              <a:t>Cancer program:</a:t>
            </a:r>
          </a:p>
          <a:p>
            <a:pPr lvl="0">
              <a:tabLst>
                <a:tab pos="457200" algn="l"/>
              </a:tabLst>
              <a:defRPr/>
            </a:pPr>
            <a:r>
              <a:rPr lang="en-US" sz="1100" dirty="0">
                <a:solidFill>
                  <a:prstClr val="black"/>
                </a:solidFill>
              </a:rPr>
              <a:t>Educational resources on how to manage cancer and stay on track with treatment.</a:t>
            </a:r>
          </a:p>
        </p:txBody>
      </p:sp>
      <p:sp>
        <p:nvSpPr>
          <p:cNvPr id="43" name="TextBox 42">
            <a:extLst>
              <a:ext uri="{FF2B5EF4-FFF2-40B4-BE49-F238E27FC236}">
                <a16:creationId xmlns:a16="http://schemas.microsoft.com/office/drawing/2014/main" id="{5346569A-F785-3641-930B-88F31033925A}"/>
              </a:ext>
            </a:extLst>
          </p:cNvPr>
          <p:cNvSpPr txBox="1"/>
          <p:nvPr/>
        </p:nvSpPr>
        <p:spPr>
          <a:xfrm>
            <a:off x="2188462" y="3544364"/>
            <a:ext cx="1975808" cy="89255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000">
                <a:solidFill>
                  <a:srgbClr val="000000"/>
                </a:solidFill>
                <a:latin typeface="Calibri"/>
                <a:ea typeface="Calibri"/>
                <a:cs typeface="Calibri"/>
                <a:sym typeface="Calibri"/>
              </a:defRPr>
            </a:lvl1pPr>
          </a:lstStyle>
          <a:p>
            <a:r>
              <a:rPr lang="en-US" sz="1400" b="1" dirty="0">
                <a:solidFill>
                  <a:srgbClr val="002F57"/>
                </a:solidFill>
              </a:rPr>
              <a:t>NICU case management:</a:t>
            </a:r>
          </a:p>
          <a:p>
            <a:pPr lvl="0">
              <a:tabLst>
                <a:tab pos="457200" algn="l"/>
              </a:tabLst>
              <a:defRPr/>
            </a:pPr>
            <a:r>
              <a:rPr lang="en-US" sz="1100" dirty="0">
                <a:solidFill>
                  <a:prstClr val="black"/>
                </a:solidFill>
              </a:rPr>
              <a:t>Get a specialized case manager, along with nurses who monitor hospital stays and provide post-discharge support.</a:t>
            </a:r>
          </a:p>
        </p:txBody>
      </p:sp>
      <p:pic>
        <p:nvPicPr>
          <p:cNvPr id="2" name="Picture 1">
            <a:extLst>
              <a:ext uri="{FF2B5EF4-FFF2-40B4-BE49-F238E27FC236}">
                <a16:creationId xmlns:a16="http://schemas.microsoft.com/office/drawing/2014/main" id="{6AF0C8C3-CF3C-424A-9AA1-288CD2D09A9F}"/>
              </a:ext>
            </a:extLst>
          </p:cNvPr>
          <p:cNvPicPr>
            <a:picLocks noChangeAspect="1"/>
          </p:cNvPicPr>
          <p:nvPr/>
        </p:nvPicPr>
        <p:blipFill>
          <a:blip r:embed="rId5"/>
          <a:stretch>
            <a:fillRect/>
          </a:stretch>
        </p:blipFill>
        <p:spPr>
          <a:xfrm>
            <a:off x="841099" y="1762956"/>
            <a:ext cx="204801" cy="493384"/>
          </a:xfrm>
          <a:prstGeom prst="rect">
            <a:avLst/>
          </a:prstGeom>
        </p:spPr>
      </p:pic>
      <p:pic>
        <p:nvPicPr>
          <p:cNvPr id="28" name="Picture 27">
            <a:extLst>
              <a:ext uri="{FF2B5EF4-FFF2-40B4-BE49-F238E27FC236}">
                <a16:creationId xmlns:a16="http://schemas.microsoft.com/office/drawing/2014/main" id="{E80D2993-344C-C445-A28C-DCCBCE5CA50A}"/>
              </a:ext>
            </a:extLst>
          </p:cNvPr>
          <p:cNvPicPr>
            <a:picLocks noChangeAspect="1"/>
          </p:cNvPicPr>
          <p:nvPr/>
        </p:nvPicPr>
        <p:blipFill>
          <a:blip r:embed="rId6"/>
          <a:stretch>
            <a:fillRect/>
          </a:stretch>
        </p:blipFill>
        <p:spPr>
          <a:xfrm>
            <a:off x="4711917" y="3579998"/>
            <a:ext cx="356029" cy="316470"/>
          </a:xfrm>
          <a:prstGeom prst="rect">
            <a:avLst/>
          </a:prstGeom>
        </p:spPr>
      </p:pic>
      <p:pic>
        <p:nvPicPr>
          <p:cNvPr id="29" name="Picture 28">
            <a:extLst>
              <a:ext uri="{FF2B5EF4-FFF2-40B4-BE49-F238E27FC236}">
                <a16:creationId xmlns:a16="http://schemas.microsoft.com/office/drawing/2014/main" id="{17989520-FCAE-EE45-A250-D1D48BD5FFAF}"/>
              </a:ext>
            </a:extLst>
          </p:cNvPr>
          <p:cNvPicPr>
            <a:picLocks noChangeAspect="1"/>
          </p:cNvPicPr>
          <p:nvPr/>
        </p:nvPicPr>
        <p:blipFill>
          <a:blip r:embed="rId7"/>
          <a:stretch>
            <a:fillRect/>
          </a:stretch>
        </p:blipFill>
        <p:spPr>
          <a:xfrm>
            <a:off x="1671170" y="3579997"/>
            <a:ext cx="377331" cy="316471"/>
          </a:xfrm>
          <a:prstGeom prst="rect">
            <a:avLst/>
          </a:prstGeom>
        </p:spPr>
      </p:pic>
      <p:sp>
        <p:nvSpPr>
          <p:cNvPr id="20" name="Straight Connector 3">
            <a:extLst>
              <a:ext uri="{FF2B5EF4-FFF2-40B4-BE49-F238E27FC236}">
                <a16:creationId xmlns:a16="http://schemas.microsoft.com/office/drawing/2014/main" id="{F708D8A0-FFAB-7841-9D8D-480D73C3BF62}"/>
              </a:ext>
            </a:extLst>
          </p:cNvPr>
          <p:cNvSpPr/>
          <p:nvPr/>
        </p:nvSpPr>
        <p:spPr>
          <a:xfrm flipH="1">
            <a:off x="3185198" y="1818974"/>
            <a:ext cx="0" cy="1401098"/>
          </a:xfrm>
          <a:prstGeom prst="line">
            <a:avLst/>
          </a:prstGeom>
          <a:ln w="12700">
            <a:solidFill>
              <a:srgbClr val="D9D9D9"/>
            </a:solidFill>
          </a:ln>
        </p:spPr>
        <p:txBody>
          <a:bodyPr lIns="45719" rIns="45719"/>
          <a:lstStyle/>
          <a:p>
            <a:endParaRPr/>
          </a:p>
        </p:txBody>
      </p:sp>
      <p:sp>
        <p:nvSpPr>
          <p:cNvPr id="21" name="Straight Connector 3">
            <a:extLst>
              <a:ext uri="{FF2B5EF4-FFF2-40B4-BE49-F238E27FC236}">
                <a16:creationId xmlns:a16="http://schemas.microsoft.com/office/drawing/2014/main" id="{5F3362F7-3FAF-9745-B5CD-1C59BC9C7E44}"/>
              </a:ext>
            </a:extLst>
          </p:cNvPr>
          <p:cNvSpPr/>
          <p:nvPr/>
        </p:nvSpPr>
        <p:spPr>
          <a:xfrm flipH="1">
            <a:off x="4308674" y="3544364"/>
            <a:ext cx="0" cy="1304393"/>
          </a:xfrm>
          <a:prstGeom prst="line">
            <a:avLst/>
          </a:prstGeom>
          <a:ln w="12700">
            <a:solidFill>
              <a:srgbClr val="D9D9D9"/>
            </a:solidFill>
          </a:ln>
        </p:spPr>
        <p:txBody>
          <a:bodyPr lIns="45719" rIns="45719"/>
          <a:lstStyle/>
          <a:p>
            <a:endParaRPr/>
          </a:p>
        </p:txBody>
      </p:sp>
      <p:sp>
        <p:nvSpPr>
          <p:cNvPr id="22" name="Straight Connector 3">
            <a:extLst>
              <a:ext uri="{FF2B5EF4-FFF2-40B4-BE49-F238E27FC236}">
                <a16:creationId xmlns:a16="http://schemas.microsoft.com/office/drawing/2014/main" id="{B74397C2-C67A-6D43-BB22-F541FC936F9C}"/>
              </a:ext>
            </a:extLst>
          </p:cNvPr>
          <p:cNvSpPr/>
          <p:nvPr/>
        </p:nvSpPr>
        <p:spPr>
          <a:xfrm flipH="1">
            <a:off x="5779956" y="1818974"/>
            <a:ext cx="0" cy="1401098"/>
          </a:xfrm>
          <a:prstGeom prst="line">
            <a:avLst/>
          </a:prstGeom>
          <a:ln w="12700">
            <a:solidFill>
              <a:srgbClr val="D9D9D9"/>
            </a:solidFill>
          </a:ln>
        </p:spPr>
        <p:txBody>
          <a:bodyPr lIns="45719" rIns="45719"/>
          <a:lstStyle/>
          <a:p>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Google Shape;149;p7"/>
          <p:cNvSpPr txBox="1">
            <a:spLocks noGrp="1"/>
          </p:cNvSpPr>
          <p:nvPr>
            <p:ph type="sldNum" sz="quarter" idx="4294967295"/>
          </p:nvPr>
        </p:nvSpPr>
        <p:spPr>
          <a:xfrm>
            <a:off x="8859530" y="4849358"/>
            <a:ext cx="115416" cy="138499"/>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fld id="{86CB4B4D-7CA3-9044-876B-883B54F8677D}" type="slidenum">
              <a:rPr b="0">
                <a:solidFill>
                  <a:schemeClr val="tx1"/>
                </a:solidFill>
              </a:rPr>
              <a:t>11</a:t>
            </a:fld>
            <a:endParaRPr b="0" dirty="0">
              <a:solidFill>
                <a:schemeClr val="tx1"/>
              </a:solidFill>
            </a:endParaRPr>
          </a:p>
        </p:txBody>
      </p:sp>
      <p:sp>
        <p:nvSpPr>
          <p:cNvPr id="270" name="Title 1"/>
          <p:cNvSpPr txBox="1"/>
          <p:nvPr/>
        </p:nvSpPr>
        <p:spPr>
          <a:xfrm>
            <a:off x="713814" y="376285"/>
            <a:ext cx="8153580"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dirty="0"/>
              <a:t>Humana </a:t>
            </a:r>
            <a:r>
              <a:rPr lang="en-US" dirty="0"/>
              <a:t>l</a:t>
            </a:r>
            <a:r>
              <a:rPr dirty="0"/>
              <a:t>ifestyle </a:t>
            </a:r>
            <a:r>
              <a:rPr lang="en-US" dirty="0"/>
              <a:t>d</a:t>
            </a:r>
            <a:r>
              <a:rPr dirty="0"/>
              <a:t>iscount </a:t>
            </a:r>
            <a:r>
              <a:rPr lang="en-US" dirty="0"/>
              <a:t>p</a:t>
            </a:r>
            <a:r>
              <a:rPr dirty="0"/>
              <a:t>rogram</a:t>
            </a:r>
          </a:p>
        </p:txBody>
      </p:sp>
      <p:sp>
        <p:nvSpPr>
          <p:cNvPr id="271" name="Straight Connector 9"/>
          <p:cNvSpPr/>
          <p:nvPr/>
        </p:nvSpPr>
        <p:spPr>
          <a:xfrm>
            <a:off x="741623" y="880617"/>
            <a:ext cx="584031" cy="1"/>
          </a:xfrm>
          <a:prstGeom prst="line">
            <a:avLst/>
          </a:prstGeom>
          <a:ln w="12700">
            <a:solidFill>
              <a:srgbClr val="78BE20"/>
            </a:solidFill>
          </a:ln>
        </p:spPr>
        <p:txBody>
          <a:bodyPr lIns="45719" rIns="45719"/>
          <a:lstStyle/>
          <a:p>
            <a:endParaRPr/>
          </a:p>
        </p:txBody>
      </p:sp>
      <p:sp>
        <p:nvSpPr>
          <p:cNvPr id="272" name="TextBox 11"/>
          <p:cNvSpPr txBox="1"/>
          <p:nvPr/>
        </p:nvSpPr>
        <p:spPr>
          <a:xfrm>
            <a:off x="713815" y="1137697"/>
            <a:ext cx="7733467" cy="3385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100">
                <a:solidFill>
                  <a:srgbClr val="000000"/>
                </a:solidFill>
                <a:latin typeface="Calibri"/>
                <a:ea typeface="Calibri"/>
                <a:cs typeface="Calibri"/>
                <a:sym typeface="Calibri"/>
              </a:defRPr>
            </a:lvl1pPr>
          </a:lstStyle>
          <a:p>
            <a:r>
              <a:rPr dirty="0"/>
              <a:t>Humana's Lifestyle </a:t>
            </a:r>
            <a:r>
              <a:rPr lang="en-US" dirty="0"/>
              <a:t>d</a:t>
            </a:r>
            <a:r>
              <a:rPr dirty="0"/>
              <a:t>iscount </a:t>
            </a:r>
            <a:r>
              <a:rPr lang="en-US" dirty="0"/>
              <a:t>p</a:t>
            </a:r>
            <a:r>
              <a:rPr dirty="0"/>
              <a:t>rogram makes it easier for you to look and feel your very best by giving you more choices and savings </a:t>
            </a:r>
            <a:r>
              <a:rPr lang="en-US" dirty="0"/>
              <a:t>when it comes to</a:t>
            </a:r>
            <a:r>
              <a:rPr dirty="0"/>
              <a:t> health and wellness procedures.</a:t>
            </a:r>
          </a:p>
        </p:txBody>
      </p:sp>
      <p:sp>
        <p:nvSpPr>
          <p:cNvPr id="273" name="Text Placeholder 2"/>
          <p:cNvSpPr txBox="1">
            <a:spLocks noGrp="1"/>
          </p:cNvSpPr>
          <p:nvPr>
            <p:ph type="body" sz="quarter" idx="1"/>
          </p:nvPr>
        </p:nvSpPr>
        <p:spPr>
          <a:xfrm>
            <a:off x="1259195" y="1835728"/>
            <a:ext cx="1669912" cy="1458084"/>
          </a:xfrm>
          <a:prstGeom prst="rect">
            <a:avLst/>
          </a:prstGeom>
        </p:spPr>
        <p:txBody>
          <a:bodyPr/>
          <a:lstStyle/>
          <a:p>
            <a:pPr indent="-457200">
              <a:spcBef>
                <a:spcPts val="300"/>
              </a:spcBef>
              <a:defRPr sz="1400" b="1">
                <a:solidFill>
                  <a:srgbClr val="002F57"/>
                </a:solidFill>
              </a:defRPr>
            </a:pPr>
            <a:r>
              <a:rPr dirty="0">
                <a:solidFill>
                  <a:srgbClr val="002F57"/>
                </a:solidFill>
              </a:rPr>
              <a:t>Weight</a:t>
            </a:r>
            <a:r>
              <a:rPr dirty="0"/>
              <a:t> loss</a:t>
            </a:r>
          </a:p>
          <a:p>
            <a:pPr marL="0">
              <a:spcBef>
                <a:spcPts val="300"/>
              </a:spcBef>
              <a:defRPr sz="1100">
                <a:solidFill>
                  <a:srgbClr val="2A2C2D"/>
                </a:solidFill>
              </a:defRPr>
            </a:pPr>
            <a:r>
              <a:rPr dirty="0"/>
              <a:t>Nutrisystem provides unique, comprehensive solutions for weight loss and weight management by delivering delicious, portion-controlled meals directly to </a:t>
            </a:r>
            <a:r>
              <a:rPr lang="en-US" dirty="0"/>
              <a:t>your</a:t>
            </a:r>
            <a:r>
              <a:rPr dirty="0"/>
              <a:t> home.</a:t>
            </a:r>
          </a:p>
        </p:txBody>
      </p:sp>
      <p:pic>
        <p:nvPicPr>
          <p:cNvPr id="274" name="Picture 6" descr="Picture 6"/>
          <p:cNvPicPr>
            <a:picLocks noChangeAspect="1"/>
          </p:cNvPicPr>
          <p:nvPr/>
        </p:nvPicPr>
        <p:blipFill>
          <a:blip r:embed="rId3"/>
          <a:stretch>
            <a:fillRect/>
          </a:stretch>
        </p:blipFill>
        <p:spPr>
          <a:xfrm>
            <a:off x="747528" y="1916427"/>
            <a:ext cx="327921" cy="327921"/>
          </a:xfrm>
          <a:prstGeom prst="rect">
            <a:avLst/>
          </a:prstGeom>
          <a:ln w="12700">
            <a:miter lim="400000"/>
          </a:ln>
        </p:spPr>
      </p:pic>
      <p:pic>
        <p:nvPicPr>
          <p:cNvPr id="276" name="Picture 13" descr="Picture 13"/>
          <p:cNvPicPr>
            <a:picLocks noChangeAspect="1"/>
          </p:cNvPicPr>
          <p:nvPr/>
        </p:nvPicPr>
        <p:blipFill>
          <a:blip r:embed="rId4"/>
          <a:stretch>
            <a:fillRect/>
          </a:stretch>
        </p:blipFill>
        <p:spPr>
          <a:xfrm>
            <a:off x="3362110" y="1918167"/>
            <a:ext cx="374089" cy="241301"/>
          </a:xfrm>
          <a:prstGeom prst="rect">
            <a:avLst/>
          </a:prstGeom>
          <a:ln w="12700">
            <a:miter lim="400000"/>
          </a:ln>
        </p:spPr>
      </p:pic>
      <p:sp>
        <p:nvSpPr>
          <p:cNvPr id="277" name="Text Placeholder 2"/>
          <p:cNvSpPr txBox="1"/>
          <p:nvPr/>
        </p:nvSpPr>
        <p:spPr>
          <a:xfrm>
            <a:off x="6623180" y="1835729"/>
            <a:ext cx="1940125" cy="13843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28600" indent="-457200">
              <a:spcBef>
                <a:spcPts val="300"/>
              </a:spcBef>
              <a:defRPr b="1">
                <a:solidFill>
                  <a:srgbClr val="002F57"/>
                </a:solidFill>
                <a:latin typeface="Calibri"/>
                <a:ea typeface="Calibri"/>
                <a:cs typeface="Calibri"/>
                <a:sym typeface="Calibri"/>
              </a:defRPr>
            </a:pPr>
            <a:r>
              <a:rPr dirty="0"/>
              <a:t>Teeth whitening</a:t>
            </a:r>
            <a:endParaRPr sz="1800" dirty="0">
              <a:solidFill>
                <a:srgbClr val="53575A"/>
              </a:solidFill>
            </a:endParaRPr>
          </a:p>
          <a:p>
            <a:pPr marL="1588" indent="-1588">
              <a:spcBef>
                <a:spcPts val="300"/>
              </a:spcBef>
              <a:defRPr sz="1100">
                <a:solidFill>
                  <a:srgbClr val="2A2C2D"/>
                </a:solidFill>
                <a:latin typeface="Calibri"/>
                <a:ea typeface="Calibri"/>
                <a:cs typeface="Calibri"/>
                <a:sym typeface="Calibri"/>
              </a:defRPr>
            </a:pPr>
            <a:r>
              <a:rPr lang="en-US" sz="1100" dirty="0">
                <a:sym typeface="Calibri"/>
              </a:rPr>
              <a:t>Humana has teamed </a:t>
            </a:r>
            <a:r>
              <a:rPr dirty="0"/>
              <a:t>up with ProSmileUSA™ to offer up to </a:t>
            </a:r>
            <a:br>
              <a:rPr dirty="0"/>
            </a:br>
            <a:r>
              <a:rPr dirty="0"/>
              <a:t>70% off teeth whitening.</a:t>
            </a:r>
          </a:p>
        </p:txBody>
      </p:sp>
      <p:pic>
        <p:nvPicPr>
          <p:cNvPr id="278" name="Picture 32" descr="Picture 32"/>
          <p:cNvPicPr>
            <a:picLocks noChangeAspect="1"/>
          </p:cNvPicPr>
          <p:nvPr/>
        </p:nvPicPr>
        <p:blipFill>
          <a:blip r:embed="rId5"/>
          <a:stretch>
            <a:fillRect/>
          </a:stretch>
        </p:blipFill>
        <p:spPr>
          <a:xfrm>
            <a:off x="6156347" y="1891146"/>
            <a:ext cx="321753" cy="391247"/>
          </a:xfrm>
          <a:prstGeom prst="rect">
            <a:avLst/>
          </a:prstGeom>
          <a:ln w="12700">
            <a:miter lim="400000"/>
          </a:ln>
        </p:spPr>
      </p:pic>
      <p:sp>
        <p:nvSpPr>
          <p:cNvPr id="279" name="Straight Connector 3"/>
          <p:cNvSpPr/>
          <p:nvPr/>
        </p:nvSpPr>
        <p:spPr>
          <a:xfrm flipH="1">
            <a:off x="3185198" y="1818974"/>
            <a:ext cx="0" cy="1401098"/>
          </a:xfrm>
          <a:prstGeom prst="line">
            <a:avLst/>
          </a:prstGeom>
          <a:ln w="12700">
            <a:solidFill>
              <a:srgbClr val="D9D9D9"/>
            </a:solidFill>
          </a:ln>
        </p:spPr>
        <p:txBody>
          <a:bodyPr lIns="45719" rIns="45719"/>
          <a:lstStyle/>
          <a:p>
            <a:endParaRPr/>
          </a:p>
        </p:txBody>
      </p:sp>
      <p:sp>
        <p:nvSpPr>
          <p:cNvPr id="16" name="Text Placeholder 2"/>
          <p:cNvSpPr txBox="1">
            <a:spLocks/>
          </p:cNvSpPr>
          <p:nvPr/>
        </p:nvSpPr>
        <p:spPr>
          <a:xfrm>
            <a:off x="2188462" y="3544364"/>
            <a:ext cx="1669912" cy="14580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1005567" marR="0" indent="-41025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524000" marR="0" indent="-4572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2119312" marR="0" indent="-58102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576511" marR="0" indent="-581023"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2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a:lstStyle>
          <a:p>
            <a:pPr indent="-457200">
              <a:spcBef>
                <a:spcPts val="300"/>
              </a:spcBef>
              <a:defRPr sz="1400" b="1">
                <a:solidFill>
                  <a:srgbClr val="002F57"/>
                </a:solidFill>
              </a:defRPr>
            </a:pPr>
            <a:r>
              <a:rPr lang="en-US" sz="1400" b="1" dirty="0">
                <a:solidFill>
                  <a:srgbClr val="002F57"/>
                </a:solidFill>
              </a:rPr>
              <a:t>Alternative medicine</a:t>
            </a:r>
          </a:p>
          <a:p>
            <a:pPr marL="0">
              <a:spcBef>
                <a:spcPts val="300"/>
              </a:spcBef>
              <a:defRPr sz="1100">
                <a:solidFill>
                  <a:srgbClr val="2A2C2D"/>
                </a:solidFill>
              </a:defRPr>
            </a:pPr>
            <a:r>
              <a:rPr lang="en-US" sz="1100" dirty="0">
                <a:solidFill>
                  <a:srgbClr val="2A2C2D"/>
                </a:solidFill>
              </a:rPr>
              <a:t>You can save up to 30% on chiropractors, massage therapy and acupuncture when you receive services from </a:t>
            </a:r>
            <a:r>
              <a:rPr lang="en-US" sz="1100" dirty="0" err="1">
                <a:solidFill>
                  <a:srgbClr val="2A2C2D"/>
                </a:solidFill>
              </a:rPr>
              <a:t>WholeHealth</a:t>
            </a:r>
            <a:r>
              <a:rPr lang="en-US" sz="1100" dirty="0">
                <a:solidFill>
                  <a:srgbClr val="2A2C2D"/>
                </a:solidFill>
              </a:rPr>
              <a:t> Network providers.</a:t>
            </a:r>
          </a:p>
        </p:txBody>
      </p:sp>
      <p:sp>
        <p:nvSpPr>
          <p:cNvPr id="17" name="Text Placeholder 2"/>
          <p:cNvSpPr txBox="1">
            <a:spLocks/>
          </p:cNvSpPr>
          <p:nvPr/>
        </p:nvSpPr>
        <p:spPr>
          <a:xfrm>
            <a:off x="5168204" y="3544364"/>
            <a:ext cx="1669912" cy="14580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1005567" marR="0" indent="-41025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524000" marR="0" indent="-4572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2119312" marR="0" indent="-58102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576511" marR="0" indent="-581023"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2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a:lstStyle>
          <a:p>
            <a:pPr marL="1588" indent="-1588">
              <a:spcBef>
                <a:spcPts val="300"/>
              </a:spcBef>
              <a:defRPr sz="1400" b="1">
                <a:solidFill>
                  <a:srgbClr val="002F57"/>
                </a:solidFill>
              </a:defRPr>
            </a:pPr>
            <a:r>
              <a:rPr lang="en-US" sz="1400" b="1" dirty="0">
                <a:solidFill>
                  <a:srgbClr val="002F57"/>
                </a:solidFill>
              </a:rPr>
              <a:t>Identity monitoring &amp; protection services</a:t>
            </a:r>
          </a:p>
          <a:p>
            <a:pPr marL="0">
              <a:spcBef>
                <a:spcPts val="300"/>
              </a:spcBef>
              <a:defRPr sz="1100">
                <a:solidFill>
                  <a:srgbClr val="2A2C2D"/>
                </a:solidFill>
              </a:defRPr>
            </a:pPr>
            <a:r>
              <a:rPr lang="en-US" sz="1100" dirty="0">
                <a:solidFill>
                  <a:srgbClr val="2A2C2D"/>
                </a:solidFill>
              </a:rPr>
              <a:t>With </a:t>
            </a:r>
            <a:r>
              <a:rPr lang="en-US" sz="1100" dirty="0" err="1">
                <a:solidFill>
                  <a:srgbClr val="2A2C2D"/>
                </a:solidFill>
              </a:rPr>
              <a:t>CyberScout</a:t>
            </a:r>
            <a:r>
              <a:rPr lang="en-US" sz="1100" dirty="0">
                <a:solidFill>
                  <a:srgbClr val="2A2C2D"/>
                </a:solidFill>
              </a:rPr>
              <a:t>®, you’ll receive expert fraud protection and credit activity monitoring to keep you and your loved ones safe.</a:t>
            </a:r>
          </a:p>
        </p:txBody>
      </p:sp>
      <p:sp>
        <p:nvSpPr>
          <p:cNvPr id="18" name="Straight Connector 3"/>
          <p:cNvSpPr/>
          <p:nvPr/>
        </p:nvSpPr>
        <p:spPr>
          <a:xfrm flipH="1">
            <a:off x="4308674" y="3544364"/>
            <a:ext cx="0" cy="1304393"/>
          </a:xfrm>
          <a:prstGeom prst="line">
            <a:avLst/>
          </a:prstGeom>
          <a:ln w="12700">
            <a:solidFill>
              <a:srgbClr val="D9D9D9"/>
            </a:solidFill>
          </a:ln>
        </p:spPr>
        <p:txBody>
          <a:bodyPr lIns="45719" rIns="45719"/>
          <a:lstStyle/>
          <a:p>
            <a:endParaRPr/>
          </a:p>
        </p:txBody>
      </p:sp>
      <p:sp>
        <p:nvSpPr>
          <p:cNvPr id="19" name="Text Placeholder 2"/>
          <p:cNvSpPr txBox="1">
            <a:spLocks/>
          </p:cNvSpPr>
          <p:nvPr/>
        </p:nvSpPr>
        <p:spPr>
          <a:xfrm>
            <a:off x="3877820" y="1835728"/>
            <a:ext cx="1669912" cy="14580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1pPr>
            <a:lvl2pPr marL="1005567" marR="0" indent="-41025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2pPr>
            <a:lvl3pPr marL="1524000" marR="0" indent="-4572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3pPr>
            <a:lvl4pPr marL="2119312" marR="0" indent="-581024"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4pPr>
            <a:lvl5pPr marL="2576511" marR="0" indent="-581023"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5pPr>
            <a:lvl6pPr marL="27432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6pPr>
            <a:lvl7pPr marL="32004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7pPr>
            <a:lvl8pPr marL="3657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53575A"/>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53575A"/>
                </a:solidFill>
                <a:uFillTx/>
                <a:latin typeface="Calibri"/>
                <a:ea typeface="Calibri"/>
                <a:cs typeface="Calibri"/>
                <a:sym typeface="Calibri"/>
              </a:defRPr>
            </a:lvl9pPr>
          </a:lstStyle>
          <a:p>
            <a:pPr indent="-457200">
              <a:spcBef>
                <a:spcPts val="300"/>
              </a:spcBef>
              <a:defRPr sz="1400" b="1">
                <a:solidFill>
                  <a:srgbClr val="002F57"/>
                </a:solidFill>
              </a:defRPr>
            </a:pPr>
            <a:r>
              <a:rPr lang="en-US" sz="1400" b="1" dirty="0">
                <a:solidFill>
                  <a:srgbClr val="002F57"/>
                </a:solidFill>
              </a:rPr>
              <a:t>Lasik</a:t>
            </a:r>
          </a:p>
          <a:p>
            <a:pPr marL="0">
              <a:spcBef>
                <a:spcPts val="300"/>
              </a:spcBef>
              <a:defRPr sz="1100">
                <a:solidFill>
                  <a:srgbClr val="2A2C2D"/>
                </a:solidFill>
              </a:defRPr>
            </a:pPr>
            <a:r>
              <a:rPr lang="en-US" sz="1100" dirty="0">
                <a:solidFill>
                  <a:srgbClr val="2A2C2D"/>
                </a:solidFill>
              </a:rPr>
              <a:t>With nearly 600 locations nationwide, members may choose any in-network provider and receive 15% off standard prices or 5% off promotional prices.</a:t>
            </a:r>
          </a:p>
        </p:txBody>
      </p:sp>
      <p:pic>
        <p:nvPicPr>
          <p:cNvPr id="3" name="Picture 2">
            <a:extLst>
              <a:ext uri="{FF2B5EF4-FFF2-40B4-BE49-F238E27FC236}">
                <a16:creationId xmlns:a16="http://schemas.microsoft.com/office/drawing/2014/main" id="{19ED3563-FC55-9440-8414-FEF112BC72C6}"/>
              </a:ext>
            </a:extLst>
          </p:cNvPr>
          <p:cNvPicPr>
            <a:picLocks noChangeAspect="1"/>
          </p:cNvPicPr>
          <p:nvPr/>
        </p:nvPicPr>
        <p:blipFill>
          <a:blip r:embed="rId6"/>
          <a:stretch>
            <a:fillRect/>
          </a:stretch>
        </p:blipFill>
        <p:spPr>
          <a:xfrm>
            <a:off x="1703245" y="3585172"/>
            <a:ext cx="346671" cy="312004"/>
          </a:xfrm>
          <a:prstGeom prst="rect">
            <a:avLst/>
          </a:prstGeom>
        </p:spPr>
      </p:pic>
      <p:pic>
        <p:nvPicPr>
          <p:cNvPr id="2" name="Picture 1">
            <a:extLst>
              <a:ext uri="{FF2B5EF4-FFF2-40B4-BE49-F238E27FC236}">
                <a16:creationId xmlns:a16="http://schemas.microsoft.com/office/drawing/2014/main" id="{4AFCCCCE-40B7-444F-B778-EDD6BD243B65}"/>
              </a:ext>
            </a:extLst>
          </p:cNvPr>
          <p:cNvPicPr>
            <a:picLocks noChangeAspect="1"/>
          </p:cNvPicPr>
          <p:nvPr/>
        </p:nvPicPr>
        <p:blipFill>
          <a:blip r:embed="rId7"/>
          <a:stretch>
            <a:fillRect/>
          </a:stretch>
        </p:blipFill>
        <p:spPr>
          <a:xfrm>
            <a:off x="4667870" y="3545938"/>
            <a:ext cx="307392" cy="390471"/>
          </a:xfrm>
          <a:prstGeom prst="rect">
            <a:avLst/>
          </a:prstGeom>
        </p:spPr>
      </p:pic>
      <p:sp>
        <p:nvSpPr>
          <p:cNvPr id="22" name="Straight Connector 3">
            <a:extLst>
              <a:ext uri="{FF2B5EF4-FFF2-40B4-BE49-F238E27FC236}">
                <a16:creationId xmlns:a16="http://schemas.microsoft.com/office/drawing/2014/main" id="{1DF95EDA-7256-D34D-A9CE-F6C908AA69A8}"/>
              </a:ext>
            </a:extLst>
          </p:cNvPr>
          <p:cNvSpPr/>
          <p:nvPr/>
        </p:nvSpPr>
        <p:spPr>
          <a:xfrm flipH="1">
            <a:off x="5779956" y="1818974"/>
            <a:ext cx="0" cy="1401098"/>
          </a:xfrm>
          <a:prstGeom prst="line">
            <a:avLst/>
          </a:prstGeom>
          <a:ln w="12700">
            <a:solidFill>
              <a:srgbClr val="D9D9D9"/>
            </a:solidFill>
          </a:ln>
        </p:spPr>
        <p:txBody>
          <a:bodyPr lIns="45719" rIns="45719"/>
          <a:lstStyle/>
          <a:p>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6"/>
          <p:cNvSpPr txBox="1"/>
          <p:nvPr/>
        </p:nvSpPr>
        <p:spPr>
          <a:xfrm>
            <a:off x="713815" y="1107782"/>
            <a:ext cx="2843046" cy="59580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20000"/>
              </a:lnSpc>
              <a:defRPr sz="1100" spc="-9">
                <a:solidFill>
                  <a:srgbClr val="000000"/>
                </a:solidFill>
                <a:latin typeface="Calibri"/>
                <a:ea typeface="Calibri"/>
                <a:cs typeface="Calibri"/>
                <a:sym typeface="Calibri"/>
              </a:defRPr>
            </a:lvl1pPr>
          </a:lstStyle>
          <a:p>
            <a:r>
              <a:rPr dirty="0"/>
              <a:t>It can make a big difference just knowing that you have someone who will listen, understand and suggest next steps. </a:t>
            </a:r>
          </a:p>
        </p:txBody>
      </p:sp>
      <p:sp>
        <p:nvSpPr>
          <p:cNvPr id="285" name="Straight Connector 7"/>
          <p:cNvSpPr/>
          <p:nvPr/>
        </p:nvSpPr>
        <p:spPr>
          <a:xfrm>
            <a:off x="741623" y="880617"/>
            <a:ext cx="584031" cy="1"/>
          </a:xfrm>
          <a:prstGeom prst="line">
            <a:avLst/>
          </a:prstGeom>
          <a:ln w="12700">
            <a:solidFill>
              <a:schemeClr val="accent1"/>
            </a:solidFill>
          </a:ln>
        </p:spPr>
        <p:txBody>
          <a:bodyPr lIns="45719" rIns="45719"/>
          <a:lstStyle/>
          <a:p>
            <a:endParaRPr/>
          </a:p>
        </p:txBody>
      </p:sp>
      <p:sp>
        <p:nvSpPr>
          <p:cNvPr id="286" name="Title 1"/>
          <p:cNvSpPr txBox="1"/>
          <p:nvPr/>
        </p:nvSpPr>
        <p:spPr>
          <a:xfrm>
            <a:off x="713813" y="376285"/>
            <a:ext cx="7307672"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chemeClr val="accent1"/>
                </a:solidFill>
                <a:latin typeface="Calibri"/>
                <a:ea typeface="Calibri"/>
                <a:cs typeface="Calibri"/>
                <a:sym typeface="Calibri"/>
              </a:defRPr>
            </a:lvl1pPr>
          </a:lstStyle>
          <a:p>
            <a:r>
              <a:rPr lang="en-US" dirty="0"/>
              <a:t>EAP/work-life services</a:t>
            </a:r>
            <a:endParaRPr dirty="0"/>
          </a:p>
        </p:txBody>
      </p:sp>
      <p:sp>
        <p:nvSpPr>
          <p:cNvPr id="287" name="Google Shape;149;p7"/>
          <p:cNvSpPr txBox="1">
            <a:spLocks noGrp="1"/>
          </p:cNvSpPr>
          <p:nvPr>
            <p:ph type="sldNum" sz="quarter" idx="4294967295"/>
          </p:nvPr>
        </p:nvSpPr>
        <p:spPr>
          <a:xfrm>
            <a:off x="8846383" y="4848757"/>
            <a:ext cx="128563" cy="139701"/>
          </a:xfrm>
          <a:prstGeom prst="rect">
            <a:avLst/>
          </a:prstGeom>
          <a:extLst>
            <a:ext uri="{C572A759-6A51-4108-AA02-DFA0A04FC94B}">
              <ma14:wrappingTextBoxFlag xmlns:ma14="http://schemas.microsoft.com/office/mac/drawingml/2011/main" xmlns="" val="1"/>
            </a:ext>
          </a:extLst>
        </p:spPr>
        <p:txBody>
          <a:bodyPr/>
          <a:lstStyle>
            <a:lvl1pPr>
              <a:defRPr b="1">
                <a:solidFill>
                  <a:schemeClr val="accent1"/>
                </a:solidFill>
              </a:defRPr>
            </a:lvl1pPr>
          </a:lstStyle>
          <a:p>
            <a:fld id="{86CB4B4D-7CA3-9044-876B-883B54F8677D}" type="slidenum">
              <a:t>12</a:t>
            </a:fld>
            <a:endParaRPr/>
          </a:p>
        </p:txBody>
      </p:sp>
      <p:sp>
        <p:nvSpPr>
          <p:cNvPr id="291" name="TextBox 19"/>
          <p:cNvSpPr txBox="1"/>
          <p:nvPr/>
        </p:nvSpPr>
        <p:spPr>
          <a:xfrm>
            <a:off x="1076655" y="3518634"/>
            <a:ext cx="1894308"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b="0" dirty="0">
                <a:solidFill>
                  <a:schemeClr val="bg2"/>
                </a:solidFill>
              </a:rPr>
              <a:t>Stress</a:t>
            </a:r>
          </a:p>
        </p:txBody>
      </p:sp>
      <p:sp>
        <p:nvSpPr>
          <p:cNvPr id="293" name="TextBox 2"/>
          <p:cNvSpPr txBox="1"/>
          <p:nvPr/>
        </p:nvSpPr>
        <p:spPr>
          <a:xfrm>
            <a:off x="1076655" y="2339955"/>
            <a:ext cx="2025673"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b="0" dirty="0">
                <a:solidFill>
                  <a:schemeClr val="bg2"/>
                </a:solidFill>
              </a:rPr>
              <a:t>Finances and </a:t>
            </a:r>
            <a:r>
              <a:rPr lang="en-US" b="0" dirty="0">
                <a:solidFill>
                  <a:schemeClr val="bg2"/>
                </a:solidFill>
              </a:rPr>
              <a:t>budgeting</a:t>
            </a:r>
            <a:endParaRPr b="0" dirty="0">
              <a:solidFill>
                <a:schemeClr val="bg2"/>
              </a:solidFill>
            </a:endParaRPr>
          </a:p>
        </p:txBody>
      </p:sp>
      <p:sp>
        <p:nvSpPr>
          <p:cNvPr id="295" name="TextBox 21"/>
          <p:cNvSpPr txBox="1"/>
          <p:nvPr/>
        </p:nvSpPr>
        <p:spPr>
          <a:xfrm>
            <a:off x="1076655" y="2732848"/>
            <a:ext cx="212598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b="0" dirty="0">
                <a:solidFill>
                  <a:schemeClr val="bg2"/>
                </a:solidFill>
              </a:rPr>
              <a:t>Anxiety and depression </a:t>
            </a:r>
          </a:p>
        </p:txBody>
      </p:sp>
      <p:sp>
        <p:nvSpPr>
          <p:cNvPr id="302" name="TextBox 40"/>
          <p:cNvSpPr txBox="1"/>
          <p:nvPr/>
        </p:nvSpPr>
        <p:spPr>
          <a:xfrm>
            <a:off x="713815" y="1984101"/>
            <a:ext cx="2703561" cy="24122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b="1" spc="-10">
                <a:solidFill>
                  <a:srgbClr val="003057"/>
                </a:solidFill>
                <a:latin typeface="Calibri"/>
                <a:ea typeface="Calibri"/>
                <a:cs typeface="Calibri"/>
                <a:sym typeface="Calibri"/>
              </a:defRPr>
            </a:pPr>
            <a:r>
              <a:rPr dirty="0"/>
              <a:t>We can help with issues </a:t>
            </a:r>
            <a:r>
              <a:rPr lang="en-US" dirty="0"/>
              <a:t>including</a:t>
            </a:r>
            <a:r>
              <a:rPr dirty="0"/>
              <a:t>:</a:t>
            </a:r>
            <a:r>
              <a:rPr dirty="0">
                <a:solidFill>
                  <a:srgbClr val="282713"/>
                </a:solidFill>
              </a:rPr>
              <a:t> </a:t>
            </a:r>
          </a:p>
        </p:txBody>
      </p:sp>
      <p:sp>
        <p:nvSpPr>
          <p:cNvPr id="21" name="TextBox 21">
            <a:extLst>
              <a:ext uri="{FF2B5EF4-FFF2-40B4-BE49-F238E27FC236}">
                <a16:creationId xmlns:a16="http://schemas.microsoft.com/office/drawing/2014/main" id="{AC4D950C-8015-D64A-907C-5429A8544FED}"/>
              </a:ext>
            </a:extLst>
          </p:cNvPr>
          <p:cNvSpPr txBox="1"/>
          <p:nvPr/>
        </p:nvSpPr>
        <p:spPr>
          <a:xfrm>
            <a:off x="1076655" y="3125741"/>
            <a:ext cx="212598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lang="en-US" b="0" dirty="0">
                <a:solidFill>
                  <a:schemeClr val="bg2"/>
                </a:solidFill>
              </a:rPr>
              <a:t>Troubled children</a:t>
            </a:r>
          </a:p>
        </p:txBody>
      </p:sp>
      <p:sp>
        <p:nvSpPr>
          <p:cNvPr id="22" name="TextBox 19">
            <a:extLst>
              <a:ext uri="{FF2B5EF4-FFF2-40B4-BE49-F238E27FC236}">
                <a16:creationId xmlns:a16="http://schemas.microsoft.com/office/drawing/2014/main" id="{FC2706C7-4F4D-274E-AE89-3CFD748C84D9}"/>
              </a:ext>
            </a:extLst>
          </p:cNvPr>
          <p:cNvSpPr txBox="1"/>
          <p:nvPr/>
        </p:nvSpPr>
        <p:spPr>
          <a:xfrm>
            <a:off x="1076655" y="3911527"/>
            <a:ext cx="1894308"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lang="en-US" b="0" dirty="0">
                <a:solidFill>
                  <a:schemeClr val="bg2"/>
                </a:solidFill>
              </a:rPr>
              <a:t>After-school care </a:t>
            </a:r>
          </a:p>
        </p:txBody>
      </p:sp>
      <p:sp>
        <p:nvSpPr>
          <p:cNvPr id="23" name="TextBox 19">
            <a:extLst>
              <a:ext uri="{FF2B5EF4-FFF2-40B4-BE49-F238E27FC236}">
                <a16:creationId xmlns:a16="http://schemas.microsoft.com/office/drawing/2014/main" id="{B2C3002F-8C42-F54D-B9F2-F2BAD923A13D}"/>
              </a:ext>
            </a:extLst>
          </p:cNvPr>
          <p:cNvSpPr txBox="1"/>
          <p:nvPr/>
        </p:nvSpPr>
        <p:spPr>
          <a:xfrm>
            <a:off x="1076654" y="4304418"/>
            <a:ext cx="2720431"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b="1">
                <a:solidFill>
                  <a:srgbClr val="FFFFFF"/>
                </a:solidFill>
                <a:latin typeface="Calibri"/>
                <a:ea typeface="Calibri"/>
                <a:cs typeface="Calibri"/>
                <a:sym typeface="Calibri"/>
              </a:defRPr>
            </a:lvl1pPr>
          </a:lstStyle>
          <a:p>
            <a:pPr algn="l"/>
            <a:r>
              <a:rPr lang="en-US" b="0" dirty="0">
                <a:solidFill>
                  <a:schemeClr val="bg2"/>
                </a:solidFill>
              </a:rPr>
              <a:t>Care for elderly family members </a:t>
            </a:r>
          </a:p>
        </p:txBody>
      </p:sp>
      <p:pic>
        <p:nvPicPr>
          <p:cNvPr id="7" name="Picture 6">
            <a:extLst>
              <a:ext uri="{FF2B5EF4-FFF2-40B4-BE49-F238E27FC236}">
                <a16:creationId xmlns:a16="http://schemas.microsoft.com/office/drawing/2014/main" id="{3019541C-75E2-1345-9892-ECC4CDBE292C}"/>
              </a:ext>
            </a:extLst>
          </p:cNvPr>
          <p:cNvPicPr>
            <a:picLocks noChangeAspect="1"/>
          </p:cNvPicPr>
          <p:nvPr/>
        </p:nvPicPr>
        <p:blipFill>
          <a:blip r:embed="rId3"/>
          <a:stretch>
            <a:fillRect/>
          </a:stretch>
        </p:blipFill>
        <p:spPr>
          <a:xfrm>
            <a:off x="741623" y="2403032"/>
            <a:ext cx="234950" cy="215900"/>
          </a:xfrm>
          <a:prstGeom prst="rect">
            <a:avLst/>
          </a:prstGeom>
        </p:spPr>
      </p:pic>
      <p:pic>
        <p:nvPicPr>
          <p:cNvPr id="35" name="Picture 34">
            <a:extLst>
              <a:ext uri="{FF2B5EF4-FFF2-40B4-BE49-F238E27FC236}">
                <a16:creationId xmlns:a16="http://schemas.microsoft.com/office/drawing/2014/main" id="{DC177C4D-BEA8-0B45-B09E-E08E0F130A43}"/>
              </a:ext>
            </a:extLst>
          </p:cNvPr>
          <p:cNvPicPr>
            <a:picLocks noChangeAspect="1"/>
          </p:cNvPicPr>
          <p:nvPr/>
        </p:nvPicPr>
        <p:blipFill>
          <a:blip r:embed="rId3"/>
          <a:stretch>
            <a:fillRect/>
          </a:stretch>
        </p:blipFill>
        <p:spPr>
          <a:xfrm>
            <a:off x="741623" y="2795369"/>
            <a:ext cx="234950" cy="215900"/>
          </a:xfrm>
          <a:prstGeom prst="rect">
            <a:avLst/>
          </a:prstGeom>
        </p:spPr>
      </p:pic>
      <p:pic>
        <p:nvPicPr>
          <p:cNvPr id="36" name="Picture 35">
            <a:extLst>
              <a:ext uri="{FF2B5EF4-FFF2-40B4-BE49-F238E27FC236}">
                <a16:creationId xmlns:a16="http://schemas.microsoft.com/office/drawing/2014/main" id="{1F07B9B7-F9CE-3E41-9DF2-740194068075}"/>
              </a:ext>
            </a:extLst>
          </p:cNvPr>
          <p:cNvPicPr>
            <a:picLocks noChangeAspect="1"/>
          </p:cNvPicPr>
          <p:nvPr/>
        </p:nvPicPr>
        <p:blipFill>
          <a:blip r:embed="rId3"/>
          <a:stretch>
            <a:fillRect/>
          </a:stretch>
        </p:blipFill>
        <p:spPr>
          <a:xfrm>
            <a:off x="741623" y="3187706"/>
            <a:ext cx="234950" cy="215900"/>
          </a:xfrm>
          <a:prstGeom prst="rect">
            <a:avLst/>
          </a:prstGeom>
        </p:spPr>
      </p:pic>
      <p:pic>
        <p:nvPicPr>
          <p:cNvPr id="37" name="Picture 36">
            <a:extLst>
              <a:ext uri="{FF2B5EF4-FFF2-40B4-BE49-F238E27FC236}">
                <a16:creationId xmlns:a16="http://schemas.microsoft.com/office/drawing/2014/main" id="{08EB911F-A939-DE41-940E-F342935CFA02}"/>
              </a:ext>
            </a:extLst>
          </p:cNvPr>
          <p:cNvPicPr>
            <a:picLocks noChangeAspect="1"/>
          </p:cNvPicPr>
          <p:nvPr/>
        </p:nvPicPr>
        <p:blipFill>
          <a:blip r:embed="rId3"/>
          <a:stretch>
            <a:fillRect/>
          </a:stretch>
        </p:blipFill>
        <p:spPr>
          <a:xfrm>
            <a:off x="741623" y="3580043"/>
            <a:ext cx="234950" cy="215900"/>
          </a:xfrm>
          <a:prstGeom prst="rect">
            <a:avLst/>
          </a:prstGeom>
        </p:spPr>
      </p:pic>
      <p:pic>
        <p:nvPicPr>
          <p:cNvPr id="38" name="Picture 37">
            <a:extLst>
              <a:ext uri="{FF2B5EF4-FFF2-40B4-BE49-F238E27FC236}">
                <a16:creationId xmlns:a16="http://schemas.microsoft.com/office/drawing/2014/main" id="{18E22A00-EEF2-B744-85FB-E8412E77A10E}"/>
              </a:ext>
            </a:extLst>
          </p:cNvPr>
          <p:cNvPicPr>
            <a:picLocks noChangeAspect="1"/>
          </p:cNvPicPr>
          <p:nvPr/>
        </p:nvPicPr>
        <p:blipFill>
          <a:blip r:embed="rId3"/>
          <a:stretch>
            <a:fillRect/>
          </a:stretch>
        </p:blipFill>
        <p:spPr>
          <a:xfrm>
            <a:off x="741623" y="3972380"/>
            <a:ext cx="234950" cy="215900"/>
          </a:xfrm>
          <a:prstGeom prst="rect">
            <a:avLst/>
          </a:prstGeom>
        </p:spPr>
      </p:pic>
      <p:pic>
        <p:nvPicPr>
          <p:cNvPr id="39" name="Picture 38">
            <a:extLst>
              <a:ext uri="{FF2B5EF4-FFF2-40B4-BE49-F238E27FC236}">
                <a16:creationId xmlns:a16="http://schemas.microsoft.com/office/drawing/2014/main" id="{E896471C-3E65-6741-BD1E-C1E479ED22B7}"/>
              </a:ext>
            </a:extLst>
          </p:cNvPr>
          <p:cNvPicPr>
            <a:picLocks noChangeAspect="1"/>
          </p:cNvPicPr>
          <p:nvPr/>
        </p:nvPicPr>
        <p:blipFill>
          <a:blip r:embed="rId3"/>
          <a:stretch>
            <a:fillRect/>
          </a:stretch>
        </p:blipFill>
        <p:spPr>
          <a:xfrm>
            <a:off x="741623" y="4364716"/>
            <a:ext cx="234950" cy="215900"/>
          </a:xfrm>
          <a:prstGeom prst="rect">
            <a:avLst/>
          </a:prstGeom>
        </p:spPr>
      </p:pic>
      <p:pic>
        <p:nvPicPr>
          <p:cNvPr id="25" name="Picture 24">
            <a:extLst>
              <a:ext uri="{FF2B5EF4-FFF2-40B4-BE49-F238E27FC236}">
                <a16:creationId xmlns:a16="http://schemas.microsoft.com/office/drawing/2014/main" id="{1C0199CC-4B53-C245-85A3-A480CB6D6E3C}"/>
              </a:ext>
            </a:extLst>
          </p:cNvPr>
          <p:cNvPicPr>
            <a:picLocks noChangeAspect="1"/>
          </p:cNvPicPr>
          <p:nvPr/>
        </p:nvPicPr>
        <p:blipFill rotWithShape="1">
          <a:blip r:embed="rId4"/>
          <a:srcRect l="39308" r="9782"/>
          <a:stretch/>
        </p:blipFill>
        <p:spPr>
          <a:xfrm>
            <a:off x="5301223" y="0"/>
            <a:ext cx="3932413" cy="5143500"/>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0061"/>
        </a:solidFill>
        <a:effectLst/>
      </p:bgPr>
    </p:bg>
    <p:spTree>
      <p:nvGrpSpPr>
        <p:cNvPr id="1" name=""/>
        <p:cNvGrpSpPr/>
        <p:nvPr/>
      </p:nvGrpSpPr>
      <p:grpSpPr>
        <a:xfrm>
          <a:off x="0" y="0"/>
          <a:ext cx="0" cy="0"/>
          <a:chOff x="0" y="0"/>
          <a:chExt cx="0" cy="0"/>
        </a:xfrm>
      </p:grpSpPr>
      <p:pic>
        <p:nvPicPr>
          <p:cNvPr id="408" name="Picture 2" descr="Picture 2"/>
          <p:cNvPicPr>
            <a:picLocks noChangeAspect="1"/>
          </p:cNvPicPr>
          <p:nvPr/>
        </p:nvPicPr>
        <p:blipFill>
          <a:blip r:embed="rId3"/>
          <a:srcRect l="14098" r="36013"/>
          <a:stretch>
            <a:fillRect/>
          </a:stretch>
        </p:blipFill>
        <p:spPr>
          <a:xfrm>
            <a:off x="5284837" y="0"/>
            <a:ext cx="3859162" cy="5143500"/>
          </a:xfrm>
          <a:prstGeom prst="rect">
            <a:avLst/>
          </a:prstGeom>
          <a:ln w="12700">
            <a:miter lim="400000"/>
          </a:ln>
        </p:spPr>
      </p:pic>
      <p:sp>
        <p:nvSpPr>
          <p:cNvPr id="409" name="Google Shape;210;p15"/>
          <p:cNvSpPr txBox="1">
            <a:spLocks noGrp="1"/>
          </p:cNvSpPr>
          <p:nvPr>
            <p:ph type="body" sz="quarter" idx="1"/>
          </p:nvPr>
        </p:nvSpPr>
        <p:spPr>
          <a:xfrm>
            <a:off x="433749" y="1895139"/>
            <a:ext cx="4500560" cy="1353220"/>
          </a:xfrm>
          <a:prstGeom prst="rect">
            <a:avLst/>
          </a:prstGeom>
          <a:noFill/>
        </p:spPr>
        <p:txBody>
          <a:bodyPr lIns="0" tIns="0" rIns="0" bIns="0"/>
          <a:lstStyle>
            <a:lvl1pPr marL="0" algn="l">
              <a:lnSpc>
                <a:spcPct val="90000"/>
              </a:lnSpc>
              <a:defRPr sz="3800">
                <a:solidFill>
                  <a:srgbClr val="FFFFFF"/>
                </a:solidFill>
              </a:defRPr>
            </a:lvl1pPr>
          </a:lstStyle>
          <a:p>
            <a:r>
              <a:t>Vision plan options</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Picture 2" descr="Picture 2"/>
          <p:cNvPicPr>
            <a:picLocks noChangeAspect="1"/>
          </p:cNvPicPr>
          <p:nvPr/>
        </p:nvPicPr>
        <p:blipFill>
          <a:blip r:embed="rId3" cstate="hqprint">
            <a:extLst>
              <a:ext uri="{28A0092B-C50C-407E-A947-70E740481C1C}">
                <a14:useLocalDpi xmlns:a14="http://schemas.microsoft.com/office/drawing/2010/main"/>
              </a:ext>
            </a:extLst>
          </a:blip>
          <a:srcRect t="11731"/>
          <a:stretch>
            <a:fillRect/>
          </a:stretch>
        </p:blipFill>
        <p:spPr>
          <a:xfrm>
            <a:off x="0" y="0"/>
            <a:ext cx="9144000" cy="4539180"/>
          </a:xfrm>
          <a:prstGeom prst="rect">
            <a:avLst/>
          </a:prstGeom>
          <a:ln w="12700">
            <a:miter lim="400000"/>
          </a:ln>
        </p:spPr>
      </p:pic>
      <p:pic>
        <p:nvPicPr>
          <p:cNvPr id="412" name="Picture 36" descr="Picture 36"/>
          <p:cNvPicPr>
            <a:picLocks noChangeAspect="1"/>
          </p:cNvPicPr>
          <p:nvPr/>
        </p:nvPicPr>
        <p:blipFill>
          <a:blip r:embed="rId4"/>
          <a:stretch>
            <a:fillRect/>
          </a:stretch>
        </p:blipFill>
        <p:spPr>
          <a:xfrm>
            <a:off x="0" y="2202179"/>
            <a:ext cx="9144000" cy="2941321"/>
          </a:xfrm>
          <a:prstGeom prst="rect">
            <a:avLst/>
          </a:prstGeom>
          <a:ln w="12700">
            <a:miter lim="400000"/>
          </a:ln>
        </p:spPr>
      </p:pic>
      <p:sp>
        <p:nvSpPr>
          <p:cNvPr id="413" name="TextBox 38"/>
          <p:cNvSpPr txBox="1"/>
          <p:nvPr/>
        </p:nvSpPr>
        <p:spPr>
          <a:xfrm>
            <a:off x="433069" y="4343399"/>
            <a:ext cx="8277862"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a:solidFill>
                  <a:srgbClr val="78BE20"/>
                </a:solidFill>
                <a:latin typeface="Calibri"/>
                <a:ea typeface="Calibri"/>
                <a:cs typeface="Calibri"/>
                <a:sym typeface="Calibri"/>
              </a:defRPr>
            </a:lvl1pPr>
          </a:lstStyle>
          <a:p>
            <a:r>
              <a:rPr dirty="0">
                <a:solidFill>
                  <a:schemeClr val="bg1"/>
                </a:solidFill>
              </a:rPr>
              <a:t>Good vision is connected to overall wellness</a:t>
            </a:r>
          </a:p>
        </p:txBody>
      </p:sp>
      <p:sp>
        <p:nvSpPr>
          <p:cNvPr id="416" name="Oval 4"/>
          <p:cNvSpPr/>
          <p:nvPr/>
        </p:nvSpPr>
        <p:spPr>
          <a:xfrm>
            <a:off x="5372100" y="292100"/>
            <a:ext cx="635000" cy="63500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17" name="Oval 20"/>
          <p:cNvSpPr/>
          <p:nvPr/>
        </p:nvSpPr>
        <p:spPr>
          <a:xfrm>
            <a:off x="8064499" y="668867"/>
            <a:ext cx="867833" cy="867834"/>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18" name="Oval 21"/>
          <p:cNvSpPr/>
          <p:nvPr/>
        </p:nvSpPr>
        <p:spPr>
          <a:xfrm>
            <a:off x="5556250" y="1320800"/>
            <a:ext cx="673100" cy="67310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19" name="Oval 22"/>
          <p:cNvSpPr/>
          <p:nvPr/>
        </p:nvSpPr>
        <p:spPr>
          <a:xfrm>
            <a:off x="8293100" y="2546350"/>
            <a:ext cx="768350" cy="76835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20" name="TextBox 7"/>
          <p:cNvSpPr txBox="1"/>
          <p:nvPr/>
        </p:nvSpPr>
        <p:spPr>
          <a:xfrm>
            <a:off x="5405119" y="495299"/>
            <a:ext cx="575312" cy="231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900" b="1">
                <a:solidFill>
                  <a:srgbClr val="FFFFFF"/>
                </a:solidFill>
                <a:latin typeface="Calibri"/>
                <a:ea typeface="Calibri"/>
                <a:cs typeface="Calibri"/>
                <a:sym typeface="Calibri"/>
              </a:defRPr>
            </a:lvl1pPr>
          </a:lstStyle>
          <a:p>
            <a:r>
              <a:t>Stroke</a:t>
            </a:r>
          </a:p>
        </p:txBody>
      </p:sp>
      <p:sp>
        <p:nvSpPr>
          <p:cNvPr id="421" name="TextBox 23"/>
          <p:cNvSpPr txBox="1"/>
          <p:nvPr/>
        </p:nvSpPr>
        <p:spPr>
          <a:xfrm>
            <a:off x="7908249" y="1011803"/>
            <a:ext cx="1201465" cy="20589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lnSpc>
                <a:spcPct val="80000"/>
              </a:lnSpc>
              <a:defRPr sz="900" b="1">
                <a:solidFill>
                  <a:srgbClr val="FFFFFF"/>
                </a:solidFill>
                <a:latin typeface="Calibri"/>
                <a:ea typeface="Calibri"/>
                <a:cs typeface="Calibri"/>
                <a:sym typeface="Calibri"/>
              </a:defRPr>
            </a:lvl1pPr>
          </a:lstStyle>
          <a:p>
            <a:r>
              <a:rPr lang="en-US" dirty="0"/>
              <a:t>Preeclampsia</a:t>
            </a:r>
          </a:p>
        </p:txBody>
      </p:sp>
      <p:sp>
        <p:nvSpPr>
          <p:cNvPr id="422" name="TextBox 24"/>
          <p:cNvSpPr txBox="1"/>
          <p:nvPr/>
        </p:nvSpPr>
        <p:spPr>
          <a:xfrm>
            <a:off x="5562600" y="1562100"/>
            <a:ext cx="666750" cy="2514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lnSpc>
                <a:spcPct val="80000"/>
              </a:lnSpc>
              <a:defRPr sz="900" b="1">
                <a:solidFill>
                  <a:srgbClr val="FFFFFF"/>
                </a:solidFill>
                <a:latin typeface="Calibri"/>
                <a:ea typeface="Calibri"/>
                <a:cs typeface="Calibri"/>
                <a:sym typeface="Calibri"/>
              </a:defRPr>
            </a:pPr>
            <a:r>
              <a:t>Multiple</a:t>
            </a:r>
            <a:br/>
            <a:r>
              <a:t>Sclerosis</a:t>
            </a:r>
          </a:p>
        </p:txBody>
      </p:sp>
      <p:sp>
        <p:nvSpPr>
          <p:cNvPr id="423" name="TextBox 25"/>
          <p:cNvSpPr txBox="1"/>
          <p:nvPr/>
        </p:nvSpPr>
        <p:spPr>
          <a:xfrm>
            <a:off x="8343900" y="2838450"/>
            <a:ext cx="666750" cy="2514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lnSpc>
                <a:spcPct val="80000"/>
              </a:lnSpc>
              <a:defRPr sz="900" b="1">
                <a:solidFill>
                  <a:srgbClr val="FFFFFF"/>
                </a:solidFill>
                <a:latin typeface="Calibri"/>
                <a:ea typeface="Calibri"/>
                <a:cs typeface="Calibri"/>
                <a:sym typeface="Calibri"/>
              </a:defRPr>
            </a:pPr>
            <a:r>
              <a:t>Rheumatoid</a:t>
            </a:r>
            <a:br/>
            <a:r>
              <a:t>arthritis</a:t>
            </a:r>
          </a:p>
        </p:txBody>
      </p:sp>
      <p:sp>
        <p:nvSpPr>
          <p:cNvPr id="424" name="Straight Connector 14"/>
          <p:cNvSpPr/>
          <p:nvPr/>
        </p:nvSpPr>
        <p:spPr>
          <a:xfrm>
            <a:off x="5825206" y="669006"/>
            <a:ext cx="734705" cy="178890"/>
          </a:xfrm>
          <a:prstGeom prst="line">
            <a:avLst/>
          </a:prstGeom>
          <a:ln w="25400" cap="rnd">
            <a:solidFill>
              <a:srgbClr val="66BAC4"/>
            </a:solidFill>
            <a:tailEnd type="oval"/>
          </a:ln>
        </p:spPr>
        <p:txBody>
          <a:bodyPr lIns="45719" rIns="45719"/>
          <a:lstStyle/>
          <a:p>
            <a:endParaRPr/>
          </a:p>
        </p:txBody>
      </p:sp>
      <p:sp>
        <p:nvSpPr>
          <p:cNvPr id="425" name="Straight Connector 27"/>
          <p:cNvSpPr/>
          <p:nvPr/>
        </p:nvSpPr>
        <p:spPr>
          <a:xfrm flipH="1">
            <a:off x="7624011" y="1327149"/>
            <a:ext cx="643690" cy="456208"/>
          </a:xfrm>
          <a:prstGeom prst="line">
            <a:avLst/>
          </a:prstGeom>
          <a:ln w="25400" cap="rnd">
            <a:solidFill>
              <a:srgbClr val="66BAC4"/>
            </a:solidFill>
            <a:tailEnd type="oval"/>
          </a:ln>
        </p:spPr>
        <p:txBody>
          <a:bodyPr lIns="45719" rIns="45719"/>
          <a:lstStyle/>
          <a:p>
            <a:endParaRPr/>
          </a:p>
        </p:txBody>
      </p:sp>
      <p:sp>
        <p:nvSpPr>
          <p:cNvPr id="426" name="Straight Connector 32"/>
          <p:cNvSpPr/>
          <p:nvPr/>
        </p:nvSpPr>
        <p:spPr>
          <a:xfrm>
            <a:off x="5962649" y="1873249"/>
            <a:ext cx="524989" cy="593737"/>
          </a:xfrm>
          <a:prstGeom prst="line">
            <a:avLst/>
          </a:prstGeom>
          <a:ln w="25400" cap="rnd">
            <a:solidFill>
              <a:srgbClr val="66BAC4"/>
            </a:solidFill>
            <a:tailEnd type="oval"/>
          </a:ln>
        </p:spPr>
        <p:txBody>
          <a:bodyPr lIns="45719" rIns="45719"/>
          <a:lstStyle/>
          <a:p>
            <a:endParaRPr/>
          </a:p>
        </p:txBody>
      </p:sp>
      <p:sp>
        <p:nvSpPr>
          <p:cNvPr id="427" name="Straight Connector 35"/>
          <p:cNvSpPr/>
          <p:nvPr/>
        </p:nvSpPr>
        <p:spPr>
          <a:xfrm flipH="1">
            <a:off x="7908249" y="3086099"/>
            <a:ext cx="638851" cy="657642"/>
          </a:xfrm>
          <a:prstGeom prst="line">
            <a:avLst/>
          </a:prstGeom>
          <a:ln w="25400" cap="rnd">
            <a:solidFill>
              <a:srgbClr val="66BAC4"/>
            </a:solidFill>
            <a:tailEnd type="oval"/>
          </a:ln>
        </p:spPr>
        <p:txBody>
          <a:bodyPr lIns="45719" rIns="45719"/>
          <a:lstStyle/>
          <a:p>
            <a:endParaRPr/>
          </a:p>
        </p:txBody>
      </p:sp>
      <p:sp>
        <p:nvSpPr>
          <p:cNvPr id="428" name="Oval 45"/>
          <p:cNvSpPr/>
          <p:nvPr/>
        </p:nvSpPr>
        <p:spPr>
          <a:xfrm>
            <a:off x="3105150" y="349250"/>
            <a:ext cx="704850" cy="70485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29" name="TextBox 46"/>
          <p:cNvSpPr txBox="1"/>
          <p:nvPr/>
        </p:nvSpPr>
        <p:spPr>
          <a:xfrm>
            <a:off x="3081019" y="514349"/>
            <a:ext cx="753112"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900" b="1">
                <a:solidFill>
                  <a:srgbClr val="FFFFFF"/>
                </a:solidFill>
                <a:latin typeface="Calibri"/>
                <a:ea typeface="Calibri"/>
                <a:cs typeface="Calibri"/>
                <a:sym typeface="Calibri"/>
              </a:defRPr>
            </a:pPr>
            <a:r>
              <a:t>Brain </a:t>
            </a:r>
            <a:br/>
            <a:r>
              <a:t>Tumor</a:t>
            </a:r>
          </a:p>
        </p:txBody>
      </p:sp>
      <p:sp>
        <p:nvSpPr>
          <p:cNvPr id="430" name="Straight Connector 47"/>
          <p:cNvSpPr/>
          <p:nvPr/>
        </p:nvSpPr>
        <p:spPr>
          <a:xfrm flipH="1">
            <a:off x="2501338" y="762000"/>
            <a:ext cx="730813" cy="224866"/>
          </a:xfrm>
          <a:prstGeom prst="line">
            <a:avLst/>
          </a:prstGeom>
          <a:ln w="25400" cap="rnd">
            <a:solidFill>
              <a:srgbClr val="66BAC4"/>
            </a:solidFill>
            <a:tailEnd type="oval"/>
          </a:ln>
        </p:spPr>
        <p:txBody>
          <a:bodyPr lIns="45719" rIns="45719"/>
          <a:lstStyle/>
          <a:p>
            <a:endParaRPr/>
          </a:p>
        </p:txBody>
      </p:sp>
      <p:sp>
        <p:nvSpPr>
          <p:cNvPr id="431" name="Oval 56"/>
          <p:cNvSpPr/>
          <p:nvPr/>
        </p:nvSpPr>
        <p:spPr>
          <a:xfrm>
            <a:off x="241300" y="1466850"/>
            <a:ext cx="806450" cy="80645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32" name="TextBox 57"/>
          <p:cNvSpPr txBox="1"/>
          <p:nvPr/>
        </p:nvSpPr>
        <p:spPr>
          <a:xfrm>
            <a:off x="267969" y="1695449"/>
            <a:ext cx="753112"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900" b="1">
                <a:solidFill>
                  <a:srgbClr val="FFFFFF"/>
                </a:solidFill>
                <a:latin typeface="Calibri"/>
                <a:ea typeface="Calibri"/>
                <a:cs typeface="Calibri"/>
                <a:sym typeface="Calibri"/>
              </a:defRPr>
            </a:lvl1pPr>
          </a:lstStyle>
          <a:p>
            <a:r>
              <a:t>High blood pressure</a:t>
            </a:r>
          </a:p>
        </p:txBody>
      </p:sp>
      <p:sp>
        <p:nvSpPr>
          <p:cNvPr id="433" name="Straight Connector 58"/>
          <p:cNvSpPr/>
          <p:nvPr/>
        </p:nvSpPr>
        <p:spPr>
          <a:xfrm>
            <a:off x="603250" y="2095499"/>
            <a:ext cx="1012826" cy="893301"/>
          </a:xfrm>
          <a:prstGeom prst="line">
            <a:avLst/>
          </a:prstGeom>
          <a:ln w="25400" cap="rnd">
            <a:solidFill>
              <a:srgbClr val="66BAC4"/>
            </a:solidFill>
            <a:tailEnd type="oval"/>
          </a:ln>
        </p:spPr>
        <p:txBody>
          <a:bodyPr lIns="45719" rIns="45719"/>
          <a:lstStyle/>
          <a:p>
            <a:endParaRPr/>
          </a:p>
        </p:txBody>
      </p:sp>
      <p:sp>
        <p:nvSpPr>
          <p:cNvPr id="434" name="Oval 42"/>
          <p:cNvSpPr/>
          <p:nvPr/>
        </p:nvSpPr>
        <p:spPr>
          <a:xfrm>
            <a:off x="577850" y="374650"/>
            <a:ext cx="673100" cy="673100"/>
          </a:xfrm>
          <a:prstGeom prst="ellipse">
            <a:avLst/>
          </a:prstGeom>
          <a:solidFill>
            <a:srgbClr val="66BAC4"/>
          </a:solidFill>
          <a:ln w="12700">
            <a:miter lim="400000"/>
          </a:ln>
        </p:spPr>
        <p:txBody>
          <a:bodyPr lIns="45719" rIns="45719" anchor="ctr"/>
          <a:lstStyle/>
          <a:p>
            <a:pPr algn="ctr">
              <a:defRPr>
                <a:solidFill>
                  <a:srgbClr val="C8C8C8"/>
                </a:solidFill>
              </a:defRPr>
            </a:pPr>
            <a:endParaRPr/>
          </a:p>
        </p:txBody>
      </p:sp>
      <p:sp>
        <p:nvSpPr>
          <p:cNvPr id="435" name="TextBox 43"/>
          <p:cNvSpPr txBox="1"/>
          <p:nvPr/>
        </p:nvSpPr>
        <p:spPr>
          <a:xfrm>
            <a:off x="629919" y="622300"/>
            <a:ext cx="575312" cy="2311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80000"/>
              </a:lnSpc>
              <a:defRPr sz="900" b="1">
                <a:solidFill>
                  <a:srgbClr val="FFFFFF"/>
                </a:solidFill>
                <a:latin typeface="Calibri"/>
                <a:ea typeface="Calibri"/>
                <a:cs typeface="Calibri"/>
                <a:sym typeface="Calibri"/>
              </a:defRPr>
            </a:lvl1pPr>
          </a:lstStyle>
          <a:p>
            <a:r>
              <a:t>Diabetes</a:t>
            </a:r>
          </a:p>
        </p:txBody>
      </p:sp>
      <p:sp>
        <p:nvSpPr>
          <p:cNvPr id="436" name="Straight Connector 44"/>
          <p:cNvSpPr/>
          <p:nvPr/>
        </p:nvSpPr>
        <p:spPr>
          <a:xfrm>
            <a:off x="1003300" y="908049"/>
            <a:ext cx="559150" cy="1042909"/>
          </a:xfrm>
          <a:prstGeom prst="line">
            <a:avLst/>
          </a:prstGeom>
          <a:ln w="25400" cap="rnd">
            <a:solidFill>
              <a:srgbClr val="66BAC4"/>
            </a:solidFill>
            <a:tailEnd type="oval"/>
          </a:ln>
        </p:spPr>
        <p:txBody>
          <a:bodyPr lIns="45719" rIns="45719"/>
          <a:lstStyle/>
          <a:p>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1" name="Google Shape;107;p4"/>
          <p:cNvGraphicFramePr/>
          <p:nvPr>
            <p:extLst/>
          </p:nvPr>
        </p:nvGraphicFramePr>
        <p:xfrm>
          <a:off x="604882" y="1290536"/>
          <a:ext cx="6359335" cy="2438340"/>
        </p:xfrm>
        <a:graphic>
          <a:graphicData uri="http://schemas.openxmlformats.org/drawingml/2006/table">
            <a:tbl>
              <a:tblPr/>
              <a:tblGrid>
                <a:gridCol w="1294538">
                  <a:extLst>
                    <a:ext uri="{9D8B030D-6E8A-4147-A177-3AD203B41FA5}">
                      <a16:colId xmlns:a16="http://schemas.microsoft.com/office/drawing/2014/main" val="20000"/>
                    </a:ext>
                  </a:extLst>
                </a:gridCol>
                <a:gridCol w="1466664">
                  <a:extLst>
                    <a:ext uri="{9D8B030D-6E8A-4147-A177-3AD203B41FA5}">
                      <a16:colId xmlns:a16="http://schemas.microsoft.com/office/drawing/2014/main" val="2691951079"/>
                    </a:ext>
                  </a:extLst>
                </a:gridCol>
                <a:gridCol w="1257044">
                  <a:extLst>
                    <a:ext uri="{9D8B030D-6E8A-4147-A177-3AD203B41FA5}">
                      <a16:colId xmlns:a16="http://schemas.microsoft.com/office/drawing/2014/main" val="20001"/>
                    </a:ext>
                  </a:extLst>
                </a:gridCol>
                <a:gridCol w="1117854">
                  <a:extLst>
                    <a:ext uri="{9D8B030D-6E8A-4147-A177-3AD203B41FA5}">
                      <a16:colId xmlns:a16="http://schemas.microsoft.com/office/drawing/2014/main" val="20002"/>
                    </a:ext>
                  </a:extLst>
                </a:gridCol>
                <a:gridCol w="1223235">
                  <a:extLst>
                    <a:ext uri="{9D8B030D-6E8A-4147-A177-3AD203B41FA5}">
                      <a16:colId xmlns:a16="http://schemas.microsoft.com/office/drawing/2014/main" val="20003"/>
                    </a:ext>
                  </a:extLst>
                </a:gridCol>
              </a:tblGrid>
              <a:tr h="469267">
                <a:tc>
                  <a:txBody>
                    <a:bodyPr/>
                    <a:lstStyle/>
                    <a:p>
                      <a:pPr algn="ctr">
                        <a:defRPr sz="1800"/>
                      </a:pPr>
                      <a:r>
                        <a:rPr lang="en-US" sz="1000" b="1" dirty="0" smtClean="0">
                          <a:solidFill>
                            <a:srgbClr val="FFFFFF"/>
                          </a:solidFill>
                          <a:latin typeface="Calibri"/>
                          <a:ea typeface="Calibri"/>
                          <a:cs typeface="Calibri"/>
                        </a:rPr>
                        <a:t>Frequency of benefits </a:t>
                      </a:r>
                    </a:p>
                    <a:p>
                      <a:pPr algn="ctr">
                        <a:defRPr sz="1800"/>
                      </a:pPr>
                      <a:r>
                        <a:rPr lang="en-US" sz="1000" b="1" dirty="0" smtClean="0">
                          <a:solidFill>
                            <a:srgbClr val="FFFFFF"/>
                          </a:solidFill>
                          <a:latin typeface="Calibri"/>
                          <a:ea typeface="Calibri"/>
                          <a:cs typeface="Calibri"/>
                        </a:rPr>
                        <a:t>(based on </a:t>
                      </a:r>
                    </a:p>
                    <a:p>
                      <a:pPr algn="ctr">
                        <a:defRPr sz="1800"/>
                      </a:pPr>
                      <a:r>
                        <a:rPr lang="en-US" sz="1000" b="1" dirty="0" smtClean="0">
                          <a:solidFill>
                            <a:srgbClr val="FFFFFF"/>
                          </a:solidFill>
                          <a:latin typeface="Calibri"/>
                          <a:ea typeface="Calibri"/>
                          <a:cs typeface="Calibri"/>
                        </a:rPr>
                        <a:t>date of service)</a:t>
                      </a:r>
                      <a:endParaRPr sz="1000" b="1" dirty="0">
                        <a:solidFill>
                          <a:srgbClr val="FFFFFF"/>
                        </a:solidFill>
                        <a:latin typeface="Calibri"/>
                        <a:ea typeface="Calibri"/>
                        <a:cs typeface="Calibri"/>
                      </a:endParaRPr>
                    </a:p>
                  </a:txBody>
                  <a:tcPr marL="91425" marR="91425" marT="91425"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ctr">
                        <a:defRPr sz="1800"/>
                      </a:pPr>
                      <a:r>
                        <a:rPr lang="en-US" sz="1000" b="1" dirty="0">
                          <a:solidFill>
                            <a:srgbClr val="FFFFFF"/>
                          </a:solidFill>
                          <a:latin typeface="Calibri"/>
                          <a:ea typeface="Calibri"/>
                          <a:cs typeface="Calibri"/>
                        </a:rPr>
                        <a:t>Eye exam</a:t>
                      </a:r>
                      <a:endParaRPr sz="1000" b="1" dirty="0">
                        <a:solidFill>
                          <a:srgbClr val="FFFFFF"/>
                        </a:solidFill>
                        <a:latin typeface="Calibri"/>
                        <a:ea typeface="Calibri"/>
                        <a:cs typeface="Calibri"/>
                      </a:endParaRPr>
                    </a:p>
                  </a:txBody>
                  <a:tcPr marL="91425" marR="91425" marT="91425" marB="91425"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a:solidFill>
                        <a:srgbClr val="FFFFFF"/>
                      </a:solidFill>
                    </a:lnT>
                    <a:lnB w="12700" cap="flat" cmpd="sng" algn="ctr">
                      <a:solidFill>
                        <a:srgbClr val="78BE20"/>
                      </a:solidFill>
                      <a:prstDash val="solid"/>
                      <a:round/>
                      <a:headEnd type="none" w="med" len="med"/>
                      <a:tailEnd type="none" w="med" len="med"/>
                    </a:lnB>
                    <a:solidFill>
                      <a:srgbClr val="78BE20"/>
                    </a:solidFill>
                  </a:tcPr>
                </a:tc>
                <a:tc>
                  <a:txBody>
                    <a:bodyPr/>
                    <a:lstStyle/>
                    <a:p>
                      <a:pPr marL="0" marR="0" lvl="0" indent="0" algn="ctr" defTabSz="685835" rtl="0" eaLnBrk="1" fontAlgn="auto" latinLnBrk="0" hangingPunct="1">
                        <a:lnSpc>
                          <a:spcPct val="100000"/>
                        </a:lnSpc>
                        <a:spcBef>
                          <a:spcPts val="0"/>
                        </a:spcBef>
                        <a:spcAft>
                          <a:spcPts val="0"/>
                        </a:spcAft>
                        <a:buClrTx/>
                        <a:buSzTx/>
                        <a:buFontTx/>
                        <a:buNone/>
                        <a:tabLst/>
                        <a:defRPr sz="1800"/>
                      </a:pPr>
                      <a:r>
                        <a:rPr lang="en-US" sz="1000" b="1" dirty="0" smtClean="0">
                          <a:solidFill>
                            <a:srgbClr val="FFFFFF"/>
                          </a:solidFill>
                          <a:latin typeface="+mn-lt"/>
                          <a:ea typeface="Calibri"/>
                          <a:cs typeface="Calibri"/>
                        </a:rPr>
                        <a:t>Materials</a:t>
                      </a:r>
                      <a:r>
                        <a:rPr lang="en-US" sz="1000" b="1" baseline="0" dirty="0" smtClean="0">
                          <a:solidFill>
                            <a:srgbClr val="FFFFFF"/>
                          </a:solidFill>
                          <a:latin typeface="+mn-lt"/>
                          <a:ea typeface="Calibri"/>
                          <a:cs typeface="Calibri"/>
                        </a:rPr>
                        <a:t> </a:t>
                      </a:r>
                    </a:p>
                    <a:p>
                      <a:pPr marL="0" marR="0" lvl="0" indent="0" algn="ctr" defTabSz="685835" rtl="0" eaLnBrk="1" fontAlgn="auto" latinLnBrk="0" hangingPunct="1">
                        <a:lnSpc>
                          <a:spcPct val="100000"/>
                        </a:lnSpc>
                        <a:spcBef>
                          <a:spcPts val="0"/>
                        </a:spcBef>
                        <a:spcAft>
                          <a:spcPts val="0"/>
                        </a:spcAft>
                        <a:buClrTx/>
                        <a:buSzTx/>
                        <a:buFontTx/>
                        <a:buNone/>
                        <a:tabLst/>
                        <a:defRPr sz="1800"/>
                      </a:pPr>
                      <a:endParaRPr lang="en-US" sz="1000" b="1" baseline="0" dirty="0" smtClean="0">
                        <a:solidFill>
                          <a:srgbClr val="FFFFFF"/>
                        </a:solidFill>
                        <a:latin typeface="+mn-lt"/>
                        <a:ea typeface="Calibri"/>
                        <a:cs typeface="Calibri"/>
                      </a:endParaRPr>
                    </a:p>
                    <a:p>
                      <a:pPr marL="0" marR="0" lvl="0" indent="0" algn="ctr" defTabSz="685835" rtl="0" eaLnBrk="1" fontAlgn="auto" latinLnBrk="0" hangingPunct="1">
                        <a:lnSpc>
                          <a:spcPct val="100000"/>
                        </a:lnSpc>
                        <a:spcBef>
                          <a:spcPts val="0"/>
                        </a:spcBef>
                        <a:spcAft>
                          <a:spcPts val="0"/>
                        </a:spcAft>
                        <a:buClrTx/>
                        <a:buSzTx/>
                        <a:buFontTx/>
                        <a:buNone/>
                        <a:tabLst/>
                        <a:defRPr sz="1800"/>
                      </a:pPr>
                      <a:r>
                        <a:rPr lang="en-US" sz="1000" b="1" baseline="0" dirty="0" smtClean="0">
                          <a:solidFill>
                            <a:srgbClr val="FFFFFF"/>
                          </a:solidFill>
                          <a:latin typeface="+mn-lt"/>
                          <a:ea typeface="Calibri"/>
                          <a:cs typeface="Calibri"/>
                        </a:rPr>
                        <a:t>(Glasses And/or Frame) </a:t>
                      </a:r>
                      <a:endParaRPr lang="en-US" sz="1000" b="1" dirty="0" smtClean="0">
                        <a:solidFill>
                          <a:srgbClr val="FFFFFF"/>
                        </a:solidFill>
                        <a:latin typeface="+mn-lt"/>
                        <a:ea typeface="Calibri"/>
                        <a:cs typeface="Calibri"/>
                      </a:endParaRPr>
                    </a:p>
                  </a:txBody>
                  <a:tcPr marL="91425" marR="91425" marT="91425"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ctr">
                        <a:defRPr sz="1800"/>
                      </a:pPr>
                      <a:r>
                        <a:rPr lang="en-US" sz="1000" b="1" dirty="0">
                          <a:solidFill>
                            <a:srgbClr val="FFFFFF"/>
                          </a:solidFill>
                          <a:latin typeface="Calibri"/>
                          <a:ea typeface="Calibri"/>
                          <a:cs typeface="Calibri"/>
                        </a:rPr>
                        <a:t>Frames</a:t>
                      </a:r>
                      <a:endParaRPr sz="1000" b="1" dirty="0">
                        <a:solidFill>
                          <a:srgbClr val="FFFFFF"/>
                        </a:solidFill>
                        <a:latin typeface="Calibri"/>
                        <a:ea typeface="Calibri"/>
                        <a:cs typeface="Calibri"/>
                      </a:endParaRPr>
                    </a:p>
                  </a:txBody>
                  <a:tcPr marL="91425" marR="91425" marT="91425"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marL="0" marR="0" lvl="0" indent="0" algn="ctr" defTabSz="685835" rtl="0" eaLnBrk="1" fontAlgn="auto" latinLnBrk="0" hangingPunct="1">
                        <a:lnSpc>
                          <a:spcPct val="100000"/>
                        </a:lnSpc>
                        <a:spcBef>
                          <a:spcPts val="0"/>
                        </a:spcBef>
                        <a:spcAft>
                          <a:spcPts val="0"/>
                        </a:spcAft>
                        <a:buClrTx/>
                        <a:buSzTx/>
                        <a:buFontTx/>
                        <a:buNone/>
                        <a:tabLst/>
                        <a:defRPr sz="1800"/>
                      </a:pPr>
                      <a:r>
                        <a:rPr lang="en-US" sz="1000" b="1" dirty="0" smtClean="0">
                          <a:solidFill>
                            <a:srgbClr val="FFFFFF"/>
                          </a:solidFill>
                          <a:latin typeface="+mn-lt"/>
                          <a:ea typeface="Calibri"/>
                          <a:cs typeface="Calibri"/>
                        </a:rPr>
                        <a:t>Contact lenses</a:t>
                      </a:r>
                    </a:p>
                  </a:txBody>
                  <a:tcPr marL="91425" marR="91425" marT="91425"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extLst>
                  <a:ext uri="{0D108BD9-81ED-4DB2-BD59-A6C34878D82A}">
                    <a16:rowId xmlns:a16="http://schemas.microsoft.com/office/drawing/2014/main" val="10000"/>
                  </a:ext>
                </a:extLst>
              </a:tr>
              <a:tr h="1001325">
                <a:tc>
                  <a:txBody>
                    <a:bodyPr/>
                    <a:lstStyle/>
                    <a:p>
                      <a:pPr algn="ctr">
                        <a:defRPr sz="1800"/>
                      </a:pPr>
                      <a:r>
                        <a:rPr lang="en-US" sz="800" dirty="0" smtClean="0">
                          <a:latin typeface="Calibri"/>
                          <a:ea typeface="Calibri"/>
                          <a:cs typeface="Calibri"/>
                        </a:rPr>
                        <a:t>Exam:</a:t>
                      </a:r>
                      <a:r>
                        <a:rPr lang="en-US" sz="800" baseline="0" dirty="0" smtClean="0">
                          <a:latin typeface="Calibri"/>
                          <a:ea typeface="Calibri"/>
                          <a:cs typeface="Calibri"/>
                        </a:rPr>
                        <a:t> Once every </a:t>
                      </a:r>
                    </a:p>
                    <a:p>
                      <a:pPr algn="ctr">
                        <a:defRPr sz="1800"/>
                      </a:pPr>
                      <a:r>
                        <a:rPr lang="en-US" sz="800" baseline="0" dirty="0" smtClean="0">
                          <a:latin typeface="Calibri"/>
                          <a:ea typeface="Calibri"/>
                          <a:cs typeface="Calibri"/>
                        </a:rPr>
                        <a:t>12 months</a:t>
                      </a:r>
                    </a:p>
                    <a:p>
                      <a:pPr algn="ctr">
                        <a:defRPr sz="1800"/>
                      </a:pPr>
                      <a:r>
                        <a:rPr lang="en-US" sz="800" baseline="0" dirty="0" smtClean="0">
                          <a:latin typeface="Calibri"/>
                          <a:ea typeface="Calibri"/>
                          <a:cs typeface="Calibri"/>
                        </a:rPr>
                        <a:t>Lens: Once every </a:t>
                      </a:r>
                    </a:p>
                    <a:p>
                      <a:pPr algn="ctr">
                        <a:defRPr sz="1800"/>
                      </a:pPr>
                      <a:r>
                        <a:rPr lang="en-US" sz="800" baseline="0" dirty="0" smtClean="0">
                          <a:latin typeface="Calibri"/>
                          <a:ea typeface="Calibri"/>
                          <a:cs typeface="Calibri"/>
                        </a:rPr>
                        <a:t>12 months</a:t>
                      </a:r>
                    </a:p>
                    <a:p>
                      <a:pPr algn="ctr">
                        <a:defRPr sz="1800"/>
                      </a:pPr>
                      <a:r>
                        <a:rPr lang="en-US" sz="800" baseline="0" dirty="0" smtClean="0">
                          <a:latin typeface="Calibri"/>
                          <a:ea typeface="Calibri"/>
                          <a:cs typeface="Calibri"/>
                        </a:rPr>
                        <a:t>Frame: Once every </a:t>
                      </a:r>
                    </a:p>
                    <a:p>
                      <a:pPr algn="ctr">
                        <a:defRPr sz="1800"/>
                      </a:pPr>
                      <a:r>
                        <a:rPr lang="en-US" sz="800" baseline="0" smtClean="0">
                          <a:latin typeface="Calibri"/>
                          <a:ea typeface="Calibri"/>
                          <a:cs typeface="Calibri"/>
                        </a:rPr>
                        <a:t>24  </a:t>
                      </a:r>
                      <a:r>
                        <a:rPr lang="en-US" sz="800" baseline="0" dirty="0" smtClean="0">
                          <a:latin typeface="Calibri"/>
                          <a:ea typeface="Calibri"/>
                          <a:cs typeface="Calibri"/>
                        </a:rPr>
                        <a:t>months</a:t>
                      </a:r>
                    </a:p>
                    <a:p>
                      <a:pPr algn="ctr">
                        <a:defRPr sz="1800"/>
                      </a:pPr>
                      <a:r>
                        <a:rPr lang="en-US" sz="800" baseline="0" dirty="0" smtClean="0">
                          <a:latin typeface="Calibri"/>
                          <a:ea typeface="Calibri"/>
                          <a:cs typeface="Calibri"/>
                        </a:rPr>
                        <a:t>OR </a:t>
                      </a:r>
                    </a:p>
                    <a:p>
                      <a:pPr algn="ctr">
                        <a:defRPr sz="1800"/>
                      </a:pPr>
                      <a:endParaRPr lang="en-US" sz="800" baseline="0" dirty="0" smtClean="0">
                        <a:latin typeface="Calibri"/>
                        <a:ea typeface="Calibri"/>
                        <a:cs typeface="Calibri"/>
                      </a:endParaRPr>
                    </a:p>
                    <a:p>
                      <a:pPr algn="ctr">
                        <a:defRPr sz="1800"/>
                      </a:pPr>
                      <a:r>
                        <a:rPr lang="en-US" sz="800" baseline="0" dirty="0" smtClean="0">
                          <a:latin typeface="Calibri"/>
                          <a:ea typeface="Calibri"/>
                          <a:cs typeface="Calibri"/>
                        </a:rPr>
                        <a:t>Exam: Once every </a:t>
                      </a:r>
                    </a:p>
                    <a:p>
                      <a:pPr algn="ctr">
                        <a:defRPr sz="1800"/>
                      </a:pPr>
                      <a:r>
                        <a:rPr lang="en-US" sz="800" baseline="0" dirty="0" smtClean="0">
                          <a:latin typeface="Calibri"/>
                          <a:ea typeface="Calibri"/>
                          <a:cs typeface="Calibri"/>
                        </a:rPr>
                        <a:t>12 months</a:t>
                      </a:r>
                    </a:p>
                    <a:p>
                      <a:pPr algn="ctr">
                        <a:defRPr sz="1800"/>
                      </a:pPr>
                      <a:r>
                        <a:rPr lang="en-US" sz="800" baseline="0" dirty="0" smtClean="0">
                          <a:latin typeface="Calibri"/>
                          <a:ea typeface="Calibri"/>
                          <a:cs typeface="Calibri"/>
                        </a:rPr>
                        <a:t>Contacts: Once every </a:t>
                      </a:r>
                    </a:p>
                    <a:p>
                      <a:pPr algn="ctr">
                        <a:defRPr sz="1800"/>
                      </a:pPr>
                      <a:r>
                        <a:rPr lang="en-US" sz="800" baseline="0" dirty="0" smtClean="0">
                          <a:latin typeface="Calibri"/>
                          <a:ea typeface="Calibri"/>
                          <a:cs typeface="Calibri"/>
                        </a:rPr>
                        <a:t>12 months</a:t>
                      </a:r>
                      <a:endParaRPr sz="800" dirty="0">
                        <a:latin typeface="Calibri"/>
                        <a:ea typeface="Calibri"/>
                        <a:cs typeface="Calibri"/>
                      </a:endParaRPr>
                    </a:p>
                  </a:txBody>
                  <a:tcPr marL="91425" marR="91425" marT="91425" marB="91425" horzOverflow="overflow">
                    <a:lnL w="6350">
                      <a:solidFill>
                        <a:srgbClr val="FFFFFF"/>
                      </a:solidFill>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solidFill>
                      <a:srgbClr val="FFFFFF"/>
                    </a:solidFill>
                  </a:tcPr>
                </a:tc>
                <a:tc>
                  <a:txBody>
                    <a:bodyPr/>
                    <a:lstStyle/>
                    <a:p>
                      <a:pPr algn="ctr">
                        <a:defRPr sz="800">
                          <a:latin typeface="Calibri"/>
                          <a:ea typeface="Calibri"/>
                          <a:cs typeface="Calibri"/>
                        </a:defRPr>
                      </a:pPr>
                      <a:r>
                        <a:rPr lang="en-US" dirty="0" smtClean="0"/>
                        <a:t>$10 copayment</a:t>
                      </a:r>
                      <a:endParaRPr lang="en-US" dirty="0"/>
                    </a:p>
                  </a:txBody>
                  <a:tcPr marL="91425" marR="91425" marT="91425"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tc>
                  <a:txBody>
                    <a:bodyPr/>
                    <a:lstStyle/>
                    <a:p>
                      <a:pPr algn="ctr">
                        <a:defRPr sz="1800"/>
                      </a:pPr>
                      <a:r>
                        <a:rPr lang="en-US" sz="800" dirty="0" smtClean="0">
                          <a:latin typeface="+mn-lt"/>
                          <a:ea typeface="Calibri"/>
                          <a:cs typeface="Calibri"/>
                        </a:rPr>
                        <a:t>Single: $15</a:t>
                      </a:r>
                    </a:p>
                    <a:p>
                      <a:pPr algn="ctr">
                        <a:defRPr sz="1800"/>
                      </a:pPr>
                      <a:r>
                        <a:rPr lang="en-US" sz="800" dirty="0" smtClean="0">
                          <a:latin typeface="+mn-lt"/>
                          <a:ea typeface="Calibri"/>
                          <a:cs typeface="Calibri"/>
                        </a:rPr>
                        <a:t>Bifocal: $15</a:t>
                      </a:r>
                    </a:p>
                    <a:p>
                      <a:pPr algn="ctr">
                        <a:defRPr sz="1800"/>
                      </a:pPr>
                      <a:r>
                        <a:rPr lang="en-US" sz="800" dirty="0" smtClean="0">
                          <a:latin typeface="+mn-lt"/>
                          <a:ea typeface="Calibri"/>
                          <a:cs typeface="Calibri"/>
                        </a:rPr>
                        <a:t>Trifocal: $15</a:t>
                      </a:r>
                    </a:p>
                    <a:p>
                      <a:pPr algn="ctr">
                        <a:defRPr sz="1800"/>
                      </a:pPr>
                      <a:r>
                        <a:rPr lang="en-US" sz="800" dirty="0" smtClean="0">
                          <a:latin typeface="+mn-lt"/>
                          <a:ea typeface="Calibri"/>
                          <a:cs typeface="Calibri"/>
                        </a:rPr>
                        <a:t>Lenticular: $15</a:t>
                      </a:r>
                    </a:p>
                    <a:p>
                      <a:pPr algn="ctr">
                        <a:spcAft>
                          <a:spcPts val="600"/>
                        </a:spcAft>
                        <a:defRPr sz="800">
                          <a:latin typeface="Calibri"/>
                          <a:ea typeface="Calibri"/>
                          <a:cs typeface="Calibri"/>
                        </a:defRPr>
                      </a:pPr>
                      <a:endParaRPr lang="en-US" dirty="0"/>
                    </a:p>
                  </a:txBody>
                  <a:tcPr marL="91425" marR="91425" marT="91425"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tc>
                  <a:txBody>
                    <a:bodyPr/>
                    <a:lstStyle/>
                    <a:p>
                      <a:pPr algn="ctr">
                        <a:spcAft>
                          <a:spcPts val="600"/>
                        </a:spcAft>
                        <a:defRPr sz="800">
                          <a:latin typeface="Calibri"/>
                          <a:ea typeface="Calibri"/>
                          <a:cs typeface="Calibri"/>
                        </a:defRPr>
                      </a:pPr>
                      <a:r>
                        <a:rPr lang="en-US" dirty="0" smtClean="0"/>
                        <a:t>$130</a:t>
                      </a:r>
                      <a:r>
                        <a:rPr lang="en-US" baseline="0" dirty="0" smtClean="0"/>
                        <a:t> </a:t>
                      </a:r>
                      <a:r>
                        <a:rPr lang="en-US" dirty="0" smtClean="0"/>
                        <a:t>allowance</a:t>
                      </a:r>
                      <a:endParaRPr lang="en-US" dirty="0"/>
                    </a:p>
                    <a:p>
                      <a:pPr algn="ctr">
                        <a:defRPr sz="800">
                          <a:latin typeface="Calibri"/>
                          <a:ea typeface="Calibri"/>
                          <a:cs typeface="Calibri"/>
                        </a:defRPr>
                      </a:pPr>
                      <a:r>
                        <a:rPr lang="en-US" dirty="0" smtClean="0"/>
                        <a:t>20</a:t>
                      </a:r>
                      <a:r>
                        <a:rPr lang="en-US" dirty="0"/>
                        <a:t>% off balance over $</a:t>
                      </a:r>
                      <a:r>
                        <a:rPr lang="en-US" dirty="0" smtClean="0"/>
                        <a:t>130</a:t>
                      </a:r>
                      <a:endParaRPr lang="en-US" dirty="0"/>
                    </a:p>
                  </a:txBody>
                  <a:tcPr marL="91425" marR="91425" marT="91425"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tc>
                  <a:txBody>
                    <a:bodyPr/>
                    <a:lstStyle/>
                    <a:p>
                      <a:pPr algn="ctr">
                        <a:spcAft>
                          <a:spcPts val="600"/>
                        </a:spcAft>
                        <a:defRPr sz="800">
                          <a:latin typeface="Calibri"/>
                          <a:ea typeface="Calibri"/>
                          <a:cs typeface="Calibri"/>
                        </a:defRPr>
                      </a:pPr>
                      <a:r>
                        <a:rPr lang="en-US" dirty="0" smtClean="0"/>
                        <a:t>Standard contact lens fit: Up to $55</a:t>
                      </a:r>
                    </a:p>
                    <a:p>
                      <a:pPr algn="ctr">
                        <a:defRPr sz="800">
                          <a:latin typeface="Calibri"/>
                          <a:ea typeface="Calibri"/>
                          <a:cs typeface="Calibri"/>
                        </a:defRPr>
                      </a:pPr>
                      <a:r>
                        <a:rPr lang="en-US" dirty="0" smtClean="0"/>
                        <a:t>Premium contact lens fit: 10% off </a:t>
                      </a:r>
                    </a:p>
                    <a:p>
                      <a:pPr algn="ctr">
                        <a:defRPr sz="800">
                          <a:latin typeface="Calibri"/>
                          <a:ea typeface="Calibri"/>
                          <a:cs typeface="Calibri"/>
                        </a:defRPr>
                      </a:pPr>
                      <a:endParaRPr lang="en-US" dirty="0" smtClean="0"/>
                    </a:p>
                    <a:p>
                      <a:pPr algn="ctr">
                        <a:defRPr sz="800">
                          <a:latin typeface="Calibri"/>
                          <a:ea typeface="Calibri"/>
                          <a:cs typeface="Calibri"/>
                        </a:defRPr>
                      </a:pPr>
                      <a:r>
                        <a:rPr lang="en-US" dirty="0" smtClean="0"/>
                        <a:t>$130</a:t>
                      </a:r>
                      <a:r>
                        <a:rPr lang="en-US" baseline="0" dirty="0" smtClean="0"/>
                        <a:t> allowance </a:t>
                      </a:r>
                    </a:p>
                    <a:p>
                      <a:pPr algn="ctr">
                        <a:defRPr sz="800">
                          <a:latin typeface="Calibri"/>
                          <a:ea typeface="Calibri"/>
                          <a:cs typeface="Calibri"/>
                        </a:defRPr>
                      </a:pPr>
                      <a:endParaRPr lang="en-US" baseline="0" dirty="0" smtClean="0"/>
                    </a:p>
                    <a:p>
                      <a:pPr algn="ctr">
                        <a:defRPr sz="800">
                          <a:latin typeface="Calibri"/>
                          <a:ea typeface="Calibri"/>
                          <a:cs typeface="Calibri"/>
                        </a:defRPr>
                      </a:pPr>
                      <a:r>
                        <a:rPr lang="en-US" baseline="0" dirty="0" smtClean="0"/>
                        <a:t>15% off balance over $130</a:t>
                      </a:r>
                      <a:endParaRPr lang="en-US" dirty="0" smtClean="0"/>
                    </a:p>
                    <a:p>
                      <a:pPr algn="ctr">
                        <a:defRPr sz="1800"/>
                      </a:pPr>
                      <a:endParaRPr lang="en-US" sz="800" dirty="0">
                        <a:latin typeface="Calibri"/>
                        <a:ea typeface="Calibri"/>
                        <a:cs typeface="Calibri"/>
                      </a:endParaRPr>
                    </a:p>
                  </a:txBody>
                  <a:tcPr marL="91425" marR="91425" marT="91425"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82" name="Google Shape;106;p4"/>
          <p:cNvSpPr txBox="1">
            <a:spLocks noGrp="1"/>
          </p:cNvSpPr>
          <p:nvPr>
            <p:ph type="sldNum" sz="quarter" idx="4294967295"/>
          </p:nvPr>
        </p:nvSpPr>
        <p:spPr>
          <a:xfrm>
            <a:off x="8846383" y="4848757"/>
            <a:ext cx="128563" cy="139701"/>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9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uk-UA" sz="900" b="1" i="0" u="none" strike="noStrike" kern="1200" cap="none" spc="0" normalizeH="0" baseline="0" noProof="0">
              <a:ln>
                <a:noFill/>
              </a:ln>
              <a:solidFill>
                <a:srgbClr val="78BE20"/>
              </a:solidFill>
              <a:effectLst/>
              <a:uLnTx/>
              <a:uFillTx/>
              <a:latin typeface="Calibri Light" panose="020F0302020204030204" pitchFamily="34" charset="0"/>
              <a:ea typeface="+mn-ea"/>
              <a:cs typeface="Calibri Light" panose="020F0302020204030204" pitchFamily="34" charset="0"/>
            </a:endParaRPr>
          </a:p>
        </p:txBody>
      </p:sp>
      <p:sp>
        <p:nvSpPr>
          <p:cNvPr id="383" name="Title 1"/>
          <p:cNvSpPr txBox="1"/>
          <p:nvPr/>
        </p:nvSpPr>
        <p:spPr>
          <a:xfrm>
            <a:off x="713814" y="376285"/>
            <a:ext cx="8153580"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sz="2200">
                <a:solidFill>
                  <a:srgbClr val="78BE20"/>
                </a:solidFill>
                <a:latin typeface="Calibri"/>
                <a:ea typeface="Calibri"/>
                <a:cs typeface="Calibri"/>
                <a:sym typeface="Calibri"/>
              </a:defRPr>
            </a:pPr>
            <a:r>
              <a:rPr kumimoji="0" lang="en-US" sz="2200" b="0" i="0" u="none" strike="noStrike" kern="1200" cap="none" spc="0" normalizeH="0" baseline="0" noProof="0" dirty="0" smtClean="0">
                <a:ln>
                  <a:noFill/>
                </a:ln>
                <a:solidFill>
                  <a:srgbClr val="78BE20"/>
                </a:solidFill>
                <a:effectLst/>
                <a:uLnTx/>
                <a:uFillTx/>
                <a:latin typeface="Calibri"/>
                <a:cs typeface="Calibri"/>
                <a:sym typeface="Calibri"/>
              </a:rPr>
              <a:t>Your vision </a:t>
            </a:r>
            <a:r>
              <a:rPr kumimoji="0" lang="en-US" sz="2200" b="0" i="0" u="none" strike="noStrike" kern="1200" cap="none" spc="0" normalizeH="0" baseline="0" noProof="0" dirty="0">
                <a:ln>
                  <a:noFill/>
                </a:ln>
                <a:solidFill>
                  <a:srgbClr val="78BE20"/>
                </a:solidFill>
                <a:effectLst/>
                <a:uLnTx/>
                <a:uFillTx/>
                <a:latin typeface="Calibri"/>
                <a:cs typeface="Calibri"/>
                <a:sym typeface="Calibri"/>
              </a:rPr>
              <a:t>plan </a:t>
            </a:r>
            <a:endParaRPr kumimoji="0" sz="2200" b="0" i="0" u="none" strike="noStrike" kern="1200" cap="none" spc="0" normalizeH="0" baseline="0" noProof="0" dirty="0">
              <a:ln>
                <a:noFill/>
              </a:ln>
              <a:solidFill>
                <a:srgbClr val="78BE20"/>
              </a:solidFill>
              <a:effectLst/>
              <a:uLnTx/>
              <a:uFillTx/>
              <a:latin typeface="Calibri"/>
              <a:cs typeface="Calibri"/>
              <a:sym typeface="Calibri"/>
            </a:endParaRPr>
          </a:p>
        </p:txBody>
      </p:sp>
      <p:sp>
        <p:nvSpPr>
          <p:cNvPr id="386" name="TextBox 2"/>
          <p:cNvSpPr txBox="1"/>
          <p:nvPr/>
        </p:nvSpPr>
        <p:spPr>
          <a:xfrm>
            <a:off x="713814" y="4785033"/>
            <a:ext cx="6782946"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solidFill>
                  <a:srgbClr val="000000"/>
                </a:solidFill>
                <a:latin typeface="Calibri"/>
                <a:ea typeface="Calibri"/>
                <a:cs typeface="Calibri"/>
                <a:sym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Calibri"/>
                <a:cs typeface="Calibri"/>
                <a:sym typeface="Calibri"/>
              </a:rPr>
              <a:t>Benefits shown are for in-network services</a:t>
            </a:r>
          </a:p>
        </p:txBody>
      </p:sp>
      <p:sp>
        <p:nvSpPr>
          <p:cNvPr id="2" name="TextBox 1">
            <a:extLst>
              <a:ext uri="{FF2B5EF4-FFF2-40B4-BE49-F238E27FC236}">
                <a16:creationId xmlns:a16="http://schemas.microsoft.com/office/drawing/2014/main" id="{8C7C74C0-E6AA-E344-9CE9-A37BB069A6C7}"/>
              </a:ext>
            </a:extLst>
          </p:cNvPr>
          <p:cNvSpPr txBox="1"/>
          <p:nvPr/>
        </p:nvSpPr>
        <p:spPr>
          <a:xfrm>
            <a:off x="7167418" y="699433"/>
            <a:ext cx="1678965" cy="3801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5F6C"/>
                </a:solidFill>
                <a:effectLst/>
                <a:uLnTx/>
                <a:uFillTx/>
                <a:latin typeface="Calibri" panose="020F0502020204030204" pitchFamily="34" charset="0"/>
                <a:ea typeface="+mn-ea"/>
                <a:cs typeface="Calibri" panose="020F0502020204030204" pitchFamily="34" charset="0"/>
                <a:sym typeface="Arial"/>
              </a:rPr>
              <a:t>Vision plans built for promoting healthy bodies &amp; </a:t>
            </a:r>
            <a:r>
              <a:rPr kumimoji="0" lang="en-US" sz="1200" b="1" i="0" u="none" strike="noStrike" kern="1200" cap="none" spc="0" normalizeH="0" baseline="0" noProof="0" dirty="0" smtClean="0">
                <a:ln>
                  <a:noFill/>
                </a:ln>
                <a:solidFill>
                  <a:srgbClr val="005F6C"/>
                </a:solidFill>
                <a:effectLst/>
                <a:uLnTx/>
                <a:uFillTx/>
                <a:latin typeface="Calibri" panose="020F0502020204030204" pitchFamily="34" charset="0"/>
                <a:ea typeface="+mn-ea"/>
                <a:cs typeface="Calibri" panose="020F0502020204030204" pitchFamily="34" charset="0"/>
                <a:sym typeface="Arial"/>
              </a:rPr>
              <a:t>eyes:</a:t>
            </a:r>
            <a:endParaRPr kumimoji="0" lang="en-US" sz="1200" b="1" i="0" u="none" strike="noStrike" kern="1200" cap="none" spc="0" normalizeH="0" baseline="0" noProof="0" dirty="0">
              <a:ln>
                <a:noFill/>
              </a:ln>
              <a:solidFill>
                <a:srgbClr val="005F6C"/>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sym typeface="Arial"/>
              </a:rPr>
              <a:t>Additional </a:t>
            </a:r>
            <a:r>
              <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sym typeface="Arial"/>
              </a:rPr>
              <a:t>diabetic eye exam, retinal imaging, </a:t>
            </a: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sym typeface="Arial"/>
              </a:rPr>
              <a:t>and more</a:t>
            </a:r>
            <a:endPar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sym typeface="Arial"/>
            </a:endParaRPr>
          </a:p>
          <a:p>
            <a:pPr marL="171450" marR="0" lvl="0" indent="-171450" algn="l" defTabSz="9144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Simple copays for most-used </a:t>
            </a: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lens options</a:t>
            </a:r>
            <a:endPar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National </a:t>
            </a: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network, </a:t>
            </a:r>
            <a:r>
              <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including independent optometrists, ophthalmologists and national retail eye exam </a:t>
            </a: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locations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rPr>
              <a:t>Schedule of benefits and additional benefits are attached</a:t>
            </a:r>
            <a:endParaRPr kumimoji="0" lang="en-US" sz="1200" b="0" i="0" u="none" strike="noStrike" kern="1200" cap="none" spc="0" normalizeH="0" baseline="0" noProof="0" dirty="0">
              <a:ln>
                <a:noFill/>
              </a:ln>
              <a:solidFill>
                <a:srgbClr val="FFFFFF">
                  <a:lumMod val="50000"/>
                </a:srgbClr>
              </a:solidFill>
              <a:effectLst/>
              <a:uLnTx/>
              <a:uFillTx/>
              <a:latin typeface="Calibri Light" panose="020F0302020204030204" pitchFamily="34" charset="0"/>
              <a:ea typeface="+mn-ea"/>
              <a:cs typeface="Calibri Light" panose="020F0302020204030204" pitchFamily="34" charset="0"/>
            </a:endParaRPr>
          </a:p>
        </p:txBody>
      </p:sp>
      <p:pic>
        <p:nvPicPr>
          <p:cNvPr id="4" name="Picture 3">
            <a:extLst>
              <a:ext uri="{FF2B5EF4-FFF2-40B4-BE49-F238E27FC236}">
                <a16:creationId xmlns:a16="http://schemas.microsoft.com/office/drawing/2014/main" id="{4CCB9132-A851-194F-9CA1-8188EBD11EB3}"/>
              </a:ext>
            </a:extLst>
          </p:cNvPr>
          <p:cNvPicPr>
            <a:picLocks noChangeAspect="1"/>
          </p:cNvPicPr>
          <p:nvPr/>
        </p:nvPicPr>
        <p:blipFill rotWithShape="1">
          <a:blip r:embed="rId3">
            <a:extLst>
              <a:ext uri="{28A0092B-C50C-407E-A947-70E740481C1C}">
                <a14:useLocalDpi xmlns:a14="http://schemas.microsoft.com/office/drawing/2010/main" val="0"/>
              </a:ext>
            </a:extLst>
          </a:blip>
          <a:srcRect r="9376"/>
          <a:stretch/>
        </p:blipFill>
        <p:spPr>
          <a:xfrm>
            <a:off x="1765959" y="4054045"/>
            <a:ext cx="4374617" cy="600765"/>
          </a:xfrm>
          <a:prstGeom prst="rect">
            <a:avLst/>
          </a:prstGeom>
        </p:spPr>
      </p:pic>
      <p:sp>
        <p:nvSpPr>
          <p:cNvPr id="9" name="Straight Connector 38">
            <a:extLst>
              <a:ext uri="{FF2B5EF4-FFF2-40B4-BE49-F238E27FC236}">
                <a16:creationId xmlns:a16="http://schemas.microsoft.com/office/drawing/2014/main" id="{2A2932EC-DB90-344F-8F37-0DCCFF6881EB}"/>
              </a:ext>
            </a:extLst>
          </p:cNvPr>
          <p:cNvSpPr/>
          <p:nvPr/>
        </p:nvSpPr>
        <p:spPr>
          <a:xfrm>
            <a:off x="741623" y="901883"/>
            <a:ext cx="584031" cy="1"/>
          </a:xfrm>
          <a:prstGeom prst="line">
            <a:avLst/>
          </a:prstGeom>
          <a:ln w="12700">
            <a:solidFill>
              <a:srgbClr val="78BE20"/>
            </a:solidFill>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5582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C9A1B"/>
        </a:solidFill>
        <a:effectLst/>
      </p:bgPr>
    </p:bg>
    <p:spTree>
      <p:nvGrpSpPr>
        <p:cNvPr id="1" name=""/>
        <p:cNvGrpSpPr/>
        <p:nvPr/>
      </p:nvGrpSpPr>
      <p:grpSpPr>
        <a:xfrm>
          <a:off x="0" y="0"/>
          <a:ext cx="0" cy="0"/>
          <a:chOff x="0" y="0"/>
          <a:chExt cx="0" cy="0"/>
        </a:xfrm>
      </p:grpSpPr>
      <p:sp>
        <p:nvSpPr>
          <p:cNvPr id="531" name="An innovative care experience for county employees"/>
          <p:cNvSpPr txBox="1">
            <a:spLocks noGrp="1"/>
          </p:cNvSpPr>
          <p:nvPr>
            <p:ph type="body" idx="14"/>
          </p:nvPr>
        </p:nvSpPr>
        <p:spPr>
          <a:xfrm>
            <a:off x="433749" y="1895140"/>
            <a:ext cx="4547825" cy="1353219"/>
          </a:xfrm>
          <a:prstGeom prst="rect">
            <a:avLst/>
          </a:prstGeom>
        </p:spPr>
        <p:txBody>
          <a:bodyPr anchor="ctr"/>
          <a:lstStyle/>
          <a:p>
            <a:pPr>
              <a:lnSpc>
                <a:spcPct val="90000"/>
              </a:lnSpc>
              <a:defRPr sz="4300">
                <a:solidFill>
                  <a:srgbClr val="FFFFFF"/>
                </a:solidFill>
              </a:defRPr>
            </a:pPr>
            <a:r>
              <a:rPr lang="en-US" sz="3800" dirty="0"/>
              <a:t>How to find a </a:t>
            </a:r>
            <a:br>
              <a:rPr lang="en-US" sz="3800" dirty="0"/>
            </a:br>
            <a:r>
              <a:rPr lang="en-US" sz="3800" dirty="0"/>
              <a:t>network provider</a:t>
            </a:r>
          </a:p>
        </p:txBody>
      </p:sp>
      <p:pic>
        <p:nvPicPr>
          <p:cNvPr id="4" name="Picture 3">
            <a:extLst>
              <a:ext uri="{FF2B5EF4-FFF2-40B4-BE49-F238E27FC236}">
                <a16:creationId xmlns:a16="http://schemas.microsoft.com/office/drawing/2014/main" id="{DBBF8203-4881-5547-AF63-984C50415601}"/>
              </a:ext>
            </a:extLst>
          </p:cNvPr>
          <p:cNvPicPr>
            <a:picLocks noChangeAspect="1"/>
          </p:cNvPicPr>
          <p:nvPr/>
        </p:nvPicPr>
        <p:blipFill>
          <a:blip r:embed="rId3"/>
          <a:stretch>
            <a:fillRect/>
          </a:stretch>
        </p:blipFill>
        <p:spPr>
          <a:xfrm>
            <a:off x="5086831" y="0"/>
            <a:ext cx="4057168" cy="5143498"/>
          </a:xfrm>
          <a:prstGeom prst="rect">
            <a:avLst/>
          </a:prstGeom>
        </p:spPr>
      </p:pic>
    </p:spTree>
    <p:extLst>
      <p:ext uri="{BB962C8B-B14F-4D97-AF65-F5344CB8AC3E}">
        <p14:creationId xmlns:p14="http://schemas.microsoft.com/office/powerpoint/2010/main" val="54041092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6" name="think-cell Slide" r:id="rId6" imgW="395" imgH="394" progId="TCLayout.ActiveDocument.1">
                  <p:embed/>
                </p:oleObj>
              </mc:Choice>
              <mc:Fallback>
                <p:oleObj name="think-cell Slide" r:id="rId6" imgW="395" imgH="39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mn-cs"/>
              <a:sym typeface="Calibri Light" panose="020F0302020204030204" pitchFamily="34" charset="0"/>
            </a:endParaRPr>
          </a:p>
        </p:txBody>
      </p:sp>
      <p:sp>
        <p:nvSpPr>
          <p:cNvPr id="10" name="Title 9"/>
          <p:cNvSpPr>
            <a:spLocks noGrp="1"/>
          </p:cNvSpPr>
          <p:nvPr>
            <p:ph type="title"/>
          </p:nvPr>
        </p:nvSpPr>
        <p:spPr>
          <a:xfrm>
            <a:off x="514350" y="197480"/>
            <a:ext cx="8353044" cy="452628"/>
          </a:xfrm>
        </p:spPr>
        <p:txBody>
          <a:bodyPr/>
          <a:lstStyle/>
          <a:p>
            <a:r>
              <a:rPr lang="en-US" sz="2200" dirty="0">
                <a:solidFill>
                  <a:schemeClr val="accent1"/>
                </a:solidFill>
                <a:latin typeface="+mn-lt"/>
              </a:rPr>
              <a:t>Vision </a:t>
            </a:r>
            <a:r>
              <a:rPr lang="en-US" sz="2200" dirty="0" smtClean="0">
                <a:solidFill>
                  <a:schemeClr val="accent1"/>
                </a:solidFill>
                <a:latin typeface="+mn-lt"/>
              </a:rPr>
              <a:t>provider </a:t>
            </a:r>
            <a:r>
              <a:rPr lang="en-US" sz="2200" dirty="0">
                <a:solidFill>
                  <a:schemeClr val="accent1"/>
                </a:solidFill>
                <a:latin typeface="+mn-lt"/>
              </a:rPr>
              <a:t>s</a:t>
            </a:r>
            <a:r>
              <a:rPr lang="en-US" sz="2200" dirty="0" smtClean="0">
                <a:solidFill>
                  <a:schemeClr val="accent1"/>
                </a:solidFill>
                <a:latin typeface="+mn-lt"/>
              </a:rPr>
              <a:t>earch</a:t>
            </a:r>
            <a:endParaRPr lang="en-US" sz="2200" dirty="0">
              <a:solidFill>
                <a:schemeClr val="accent1"/>
              </a:solidFill>
              <a:latin typeface="+mn-lt"/>
            </a:endParaRPr>
          </a:p>
        </p:txBody>
      </p:sp>
      <p:sp>
        <p:nvSpPr>
          <p:cNvPr id="4" name="Slide Number Placeholder 3"/>
          <p:cNvSpPr>
            <a:spLocks noGrp="1"/>
          </p:cNvSpPr>
          <p:nvPr>
            <p:ph type="sldNum" sz="quarter" idx="15"/>
          </p:nvPr>
        </p:nvSpPr>
        <p:spPr>
          <a:xfrm>
            <a:off x="8060546" y="4804307"/>
            <a:ext cx="914400" cy="2286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9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7" name="Rectangle 6">
            <a:extLst>
              <a:ext uri="{FF2B5EF4-FFF2-40B4-BE49-F238E27FC236}">
                <a16:creationId xmlns:a16="http://schemas.microsoft.com/office/drawing/2014/main" id="{2092FA86-741F-284E-9850-603BDEFAAD54}"/>
              </a:ext>
            </a:extLst>
          </p:cNvPr>
          <p:cNvSpPr/>
          <p:nvPr/>
        </p:nvSpPr>
        <p:spPr>
          <a:xfrm>
            <a:off x="829027" y="838735"/>
            <a:ext cx="2053896" cy="307777"/>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5F6C"/>
                </a:solidFill>
                <a:effectLst/>
                <a:uLnTx/>
                <a:uFillTx/>
                <a:latin typeface="Calibri" panose="020F0502020204030204" pitchFamily="34" charset="0"/>
                <a:ea typeface="+mn-ea"/>
                <a:cs typeface="Calibri" panose="020F0502020204030204" pitchFamily="34" charset="0"/>
              </a:rPr>
              <a:t>GO TO HUMANA.COM</a:t>
            </a:r>
          </a:p>
        </p:txBody>
      </p:sp>
      <p:grpSp>
        <p:nvGrpSpPr>
          <p:cNvPr id="11" name="Group 10">
            <a:extLst>
              <a:ext uri="{FF2B5EF4-FFF2-40B4-BE49-F238E27FC236}">
                <a16:creationId xmlns:a16="http://schemas.microsoft.com/office/drawing/2014/main" id="{6BE53081-D1E0-AA41-9C3D-84218DC5EE4D}"/>
              </a:ext>
            </a:extLst>
          </p:cNvPr>
          <p:cNvGrpSpPr/>
          <p:nvPr/>
        </p:nvGrpSpPr>
        <p:grpSpPr>
          <a:xfrm>
            <a:off x="514350" y="832961"/>
            <a:ext cx="303935" cy="323165"/>
            <a:chOff x="2871527" y="3267855"/>
            <a:chExt cx="303935" cy="323165"/>
          </a:xfrm>
        </p:grpSpPr>
        <p:sp>
          <p:nvSpPr>
            <p:cNvPr id="12" name="Oval 11">
              <a:extLst>
                <a:ext uri="{FF2B5EF4-FFF2-40B4-BE49-F238E27FC236}">
                  <a16:creationId xmlns:a16="http://schemas.microsoft.com/office/drawing/2014/main" id="{31E4C10F-753C-EE49-AA06-34CE620B0A5A}"/>
                </a:ext>
              </a:extLst>
            </p:cNvPr>
            <p:cNvSpPr/>
            <p:nvPr/>
          </p:nvSpPr>
          <p:spPr>
            <a:xfrm>
              <a:off x="2871527" y="3277471"/>
              <a:ext cx="303935" cy="303935"/>
            </a:xfrm>
            <a:prstGeom prst="ellipse">
              <a:avLst/>
            </a:prstGeom>
            <a:solidFill>
              <a:srgbClr val="005F6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6E78736-4236-BC45-B066-C492F40F010C}"/>
                </a:ext>
              </a:extLst>
            </p:cNvPr>
            <p:cNvSpPr/>
            <p:nvPr/>
          </p:nvSpPr>
          <p:spPr>
            <a:xfrm>
              <a:off x="2882269" y="3267855"/>
              <a:ext cx="282450" cy="323165"/>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14" name="TextBox 13">
            <a:extLst>
              <a:ext uri="{FF2B5EF4-FFF2-40B4-BE49-F238E27FC236}">
                <a16:creationId xmlns:a16="http://schemas.microsoft.com/office/drawing/2014/main" id="{A2F51DA5-33D0-9342-9C20-8CDEF04B3B2A}"/>
              </a:ext>
            </a:extLst>
          </p:cNvPr>
          <p:cNvSpPr txBox="1"/>
          <p:nvPr/>
        </p:nvSpPr>
        <p:spPr>
          <a:xfrm>
            <a:off x="829027" y="1156126"/>
            <a:ext cx="2948316" cy="1056700"/>
          </a:xfrm>
          <a:prstGeom prst="rect">
            <a:avLst/>
          </a:prstGeom>
          <a:noFill/>
        </p:spPr>
        <p:txBody>
          <a:bodyPr wrap="square" rtlCol="0">
            <a:spAutoFit/>
          </a:bodyPr>
          <a:lstStyle/>
          <a:p>
            <a:pPr marL="231775" marR="0" lvl="0" indent="-23177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3575A">
                    <a:lumMod val="75000"/>
                  </a:srgbClr>
                </a:solidFill>
                <a:effectLst/>
                <a:uLnTx/>
                <a:uFillTx/>
                <a:latin typeface="Calibri Light" panose="020F0302020204030204"/>
                <a:ea typeface="+mn-ea"/>
                <a:cs typeface="+mn-cs"/>
              </a:rPr>
              <a:t>Choose “Find an eye doctor” under “Shop for Plans”</a:t>
            </a:r>
          </a:p>
          <a:p>
            <a:pPr marL="231775" marR="0" lvl="0" indent="-23177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3575A">
                    <a:lumMod val="75000"/>
                  </a:srgbClr>
                </a:solidFill>
                <a:effectLst/>
                <a:uLnTx/>
                <a:uFillTx/>
                <a:latin typeface="Calibri Light" panose="020F0302020204030204"/>
                <a:ea typeface="+mn-ea"/>
                <a:cs typeface="+mn-cs"/>
              </a:rPr>
              <a:t>Click on the “Find a an eye doctor” button </a:t>
            </a:r>
          </a:p>
        </p:txBody>
      </p:sp>
      <p:sp>
        <p:nvSpPr>
          <p:cNvPr id="17" name="Rectangle 16">
            <a:extLst>
              <a:ext uri="{FF2B5EF4-FFF2-40B4-BE49-F238E27FC236}">
                <a16:creationId xmlns:a16="http://schemas.microsoft.com/office/drawing/2014/main" id="{BD47C741-8389-9143-9393-57EB7D142670}"/>
              </a:ext>
            </a:extLst>
          </p:cNvPr>
          <p:cNvSpPr/>
          <p:nvPr/>
        </p:nvSpPr>
        <p:spPr>
          <a:xfrm>
            <a:off x="847556" y="4014982"/>
            <a:ext cx="4695837" cy="307777"/>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5F6C"/>
                </a:solidFill>
                <a:effectLst/>
                <a:uLnTx/>
                <a:uFillTx/>
                <a:latin typeface="Calibri" panose="020F0502020204030204" pitchFamily="34" charset="0"/>
                <a:ea typeface="+mn-ea"/>
                <a:cs typeface="Calibri" panose="020F0502020204030204" pitchFamily="34" charset="0"/>
              </a:rPr>
              <a:t>SELECT “Humana Vision (Humana Insight Network)” </a:t>
            </a:r>
          </a:p>
        </p:txBody>
      </p:sp>
      <p:grpSp>
        <p:nvGrpSpPr>
          <p:cNvPr id="18" name="Group 17">
            <a:extLst>
              <a:ext uri="{FF2B5EF4-FFF2-40B4-BE49-F238E27FC236}">
                <a16:creationId xmlns:a16="http://schemas.microsoft.com/office/drawing/2014/main" id="{461B676F-D51C-504D-B1A7-56140173602F}"/>
              </a:ext>
            </a:extLst>
          </p:cNvPr>
          <p:cNvGrpSpPr/>
          <p:nvPr/>
        </p:nvGrpSpPr>
        <p:grpSpPr>
          <a:xfrm>
            <a:off x="518375" y="4007287"/>
            <a:ext cx="303935" cy="323165"/>
            <a:chOff x="2871527" y="3267855"/>
            <a:chExt cx="303935" cy="323165"/>
          </a:xfrm>
        </p:grpSpPr>
        <p:sp>
          <p:nvSpPr>
            <p:cNvPr id="19" name="Oval 18">
              <a:extLst>
                <a:ext uri="{FF2B5EF4-FFF2-40B4-BE49-F238E27FC236}">
                  <a16:creationId xmlns:a16="http://schemas.microsoft.com/office/drawing/2014/main" id="{1FC00DC3-9AB0-C342-B7B8-C55490754B8D}"/>
                </a:ext>
              </a:extLst>
            </p:cNvPr>
            <p:cNvSpPr/>
            <p:nvPr/>
          </p:nvSpPr>
          <p:spPr>
            <a:xfrm>
              <a:off x="2871527" y="3277471"/>
              <a:ext cx="303935" cy="303935"/>
            </a:xfrm>
            <a:prstGeom prst="ellipse">
              <a:avLst/>
            </a:prstGeom>
            <a:solidFill>
              <a:srgbClr val="005F6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4CAA19C-59EB-514E-934A-54EF0ED305EB}"/>
                </a:ext>
              </a:extLst>
            </p:cNvPr>
            <p:cNvSpPr/>
            <p:nvPr/>
          </p:nvSpPr>
          <p:spPr>
            <a:xfrm>
              <a:off x="2882269" y="3267855"/>
              <a:ext cx="282450" cy="323165"/>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24" name="Rectangle 23">
            <a:extLst>
              <a:ext uri="{FF2B5EF4-FFF2-40B4-BE49-F238E27FC236}">
                <a16:creationId xmlns:a16="http://schemas.microsoft.com/office/drawing/2014/main" id="{25701005-C444-F447-A985-0D9BDD1D104C}"/>
              </a:ext>
            </a:extLst>
          </p:cNvPr>
          <p:cNvSpPr/>
          <p:nvPr/>
        </p:nvSpPr>
        <p:spPr>
          <a:xfrm>
            <a:off x="5465475" y="867689"/>
            <a:ext cx="2330638" cy="307777"/>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5F6C"/>
                </a:solidFill>
                <a:effectLst/>
                <a:uLnTx/>
                <a:uFillTx/>
                <a:latin typeface="Calibri" panose="020F0502020204030204" pitchFamily="34" charset="0"/>
                <a:ea typeface="+mn-ea"/>
                <a:cs typeface="Calibri" panose="020F0502020204030204" pitchFamily="34" charset="0"/>
              </a:rPr>
              <a:t>SELECT SEARCH CRITERIA</a:t>
            </a:r>
          </a:p>
        </p:txBody>
      </p:sp>
      <p:grpSp>
        <p:nvGrpSpPr>
          <p:cNvPr id="25" name="Group 24">
            <a:extLst>
              <a:ext uri="{FF2B5EF4-FFF2-40B4-BE49-F238E27FC236}">
                <a16:creationId xmlns:a16="http://schemas.microsoft.com/office/drawing/2014/main" id="{2C461DE2-F47E-3F41-9979-C99CB023B7B3}"/>
              </a:ext>
            </a:extLst>
          </p:cNvPr>
          <p:cNvGrpSpPr/>
          <p:nvPr/>
        </p:nvGrpSpPr>
        <p:grpSpPr>
          <a:xfrm>
            <a:off x="5150798" y="861915"/>
            <a:ext cx="303935" cy="323165"/>
            <a:chOff x="2871527" y="3267855"/>
            <a:chExt cx="303935" cy="323165"/>
          </a:xfrm>
        </p:grpSpPr>
        <p:sp>
          <p:nvSpPr>
            <p:cNvPr id="26" name="Oval 25">
              <a:extLst>
                <a:ext uri="{FF2B5EF4-FFF2-40B4-BE49-F238E27FC236}">
                  <a16:creationId xmlns:a16="http://schemas.microsoft.com/office/drawing/2014/main" id="{C4190F87-AA61-7648-8718-AD7FC10474B2}"/>
                </a:ext>
              </a:extLst>
            </p:cNvPr>
            <p:cNvSpPr/>
            <p:nvPr/>
          </p:nvSpPr>
          <p:spPr>
            <a:xfrm>
              <a:off x="2871527" y="3277471"/>
              <a:ext cx="303935" cy="303935"/>
            </a:xfrm>
            <a:prstGeom prst="ellipse">
              <a:avLst/>
            </a:prstGeom>
            <a:solidFill>
              <a:srgbClr val="005F6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61A5758-3B14-F242-B788-DFFE0CCB6BD3}"/>
                </a:ext>
              </a:extLst>
            </p:cNvPr>
            <p:cNvSpPr/>
            <p:nvPr/>
          </p:nvSpPr>
          <p:spPr>
            <a:xfrm>
              <a:off x="2882269" y="3267855"/>
              <a:ext cx="282450" cy="323165"/>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8" name="TextBox 27">
            <a:extLst>
              <a:ext uri="{FF2B5EF4-FFF2-40B4-BE49-F238E27FC236}">
                <a16:creationId xmlns:a16="http://schemas.microsoft.com/office/drawing/2014/main" id="{9385A040-68A1-1948-8842-9E18D8A353DA}"/>
              </a:ext>
            </a:extLst>
          </p:cNvPr>
          <p:cNvSpPr txBox="1"/>
          <p:nvPr/>
        </p:nvSpPr>
        <p:spPr>
          <a:xfrm>
            <a:off x="5161540" y="1305475"/>
            <a:ext cx="3712858" cy="523220"/>
          </a:xfrm>
          <a:prstGeom prst="rect">
            <a:avLst/>
          </a:prstGeom>
          <a:noFill/>
        </p:spPr>
        <p:txBody>
          <a:bodyPr wrap="square" rtlCol="0">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3575A">
                    <a:lumMod val="75000"/>
                  </a:srgbClr>
                </a:solidFill>
                <a:effectLst/>
                <a:uLnTx/>
                <a:uFillTx/>
                <a:latin typeface="Calibri Light" panose="020F0302020204030204"/>
                <a:ea typeface="+mn-ea"/>
                <a:cs typeface="+mn-cs"/>
              </a:rPr>
              <a:t>Enter desired zip code</a:t>
            </a:r>
          </a:p>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3575A">
                    <a:lumMod val="75000"/>
                  </a:srgbClr>
                </a:solidFill>
                <a:effectLst/>
                <a:uLnTx/>
                <a:uFillTx/>
                <a:latin typeface="Calibri Light" panose="020F0302020204030204"/>
                <a:ea typeface="+mn-ea"/>
                <a:cs typeface="+mn-cs"/>
              </a:rPr>
              <a:t>Click “Get Results”</a:t>
            </a:r>
          </a:p>
        </p:txBody>
      </p:sp>
      <p:pic>
        <p:nvPicPr>
          <p:cNvPr id="5" name="Picture 4"/>
          <p:cNvPicPr>
            <a:picLocks noChangeAspect="1"/>
          </p:cNvPicPr>
          <p:nvPr/>
        </p:nvPicPr>
        <p:blipFill>
          <a:blip r:embed="rId8"/>
          <a:stretch>
            <a:fillRect/>
          </a:stretch>
        </p:blipFill>
        <p:spPr>
          <a:xfrm>
            <a:off x="565770" y="2212826"/>
            <a:ext cx="3864799" cy="1544522"/>
          </a:xfrm>
          <a:prstGeom prst="rect">
            <a:avLst/>
          </a:prstGeom>
        </p:spPr>
      </p:pic>
      <p:sp>
        <p:nvSpPr>
          <p:cNvPr id="15" name="Rectangle 14">
            <a:extLst>
              <a:ext uri="{FF2B5EF4-FFF2-40B4-BE49-F238E27FC236}">
                <a16:creationId xmlns:a16="http://schemas.microsoft.com/office/drawing/2014/main" id="{7C4445D2-F25D-2B4C-BFB6-430909FE256D}"/>
              </a:ext>
            </a:extLst>
          </p:cNvPr>
          <p:cNvSpPr/>
          <p:nvPr/>
        </p:nvSpPr>
        <p:spPr>
          <a:xfrm>
            <a:off x="3458413" y="3246593"/>
            <a:ext cx="892158" cy="249584"/>
          </a:xfrm>
          <a:prstGeom prst="rect">
            <a:avLst/>
          </a:prstGeom>
          <a:noFill/>
          <a:ln w="25400">
            <a:solidFill>
              <a:srgbClr val="EF53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noFill/>
              <a:effectLst/>
              <a:uLnTx/>
              <a:uFillTx/>
              <a:latin typeface="Calibri" panose="020F0502020204030204"/>
              <a:ea typeface="+mn-ea"/>
              <a:cs typeface="+mn-cs"/>
            </a:endParaRPr>
          </a:p>
        </p:txBody>
      </p:sp>
      <p:pic>
        <p:nvPicPr>
          <p:cNvPr id="9" name="Picture 8"/>
          <p:cNvPicPr>
            <a:picLocks noChangeAspect="1"/>
          </p:cNvPicPr>
          <p:nvPr/>
        </p:nvPicPr>
        <p:blipFill>
          <a:blip r:embed="rId9"/>
          <a:stretch>
            <a:fillRect/>
          </a:stretch>
        </p:blipFill>
        <p:spPr>
          <a:xfrm>
            <a:off x="4987399" y="1997382"/>
            <a:ext cx="3805328" cy="1475801"/>
          </a:xfrm>
          <a:prstGeom prst="rect">
            <a:avLst/>
          </a:prstGeom>
        </p:spPr>
      </p:pic>
    </p:spTree>
    <p:extLst>
      <p:ext uri="{BB962C8B-B14F-4D97-AF65-F5344CB8AC3E}">
        <p14:creationId xmlns:p14="http://schemas.microsoft.com/office/powerpoint/2010/main" val="105555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F752D"/>
        </a:solidFill>
        <a:effectLst/>
      </p:bgPr>
    </p:bg>
    <p:spTree>
      <p:nvGrpSpPr>
        <p:cNvPr id="1" name=""/>
        <p:cNvGrpSpPr/>
        <p:nvPr/>
      </p:nvGrpSpPr>
      <p:grpSpPr>
        <a:xfrm>
          <a:off x="0" y="0"/>
          <a:ext cx="0" cy="0"/>
          <a:chOff x="0" y="0"/>
          <a:chExt cx="0" cy="0"/>
        </a:xfrm>
      </p:grpSpPr>
      <p:sp>
        <p:nvSpPr>
          <p:cNvPr id="531" name="An innovative care experience for county employees"/>
          <p:cNvSpPr txBox="1">
            <a:spLocks noGrp="1"/>
          </p:cNvSpPr>
          <p:nvPr>
            <p:ph type="body" idx="14"/>
          </p:nvPr>
        </p:nvSpPr>
        <p:spPr>
          <a:xfrm>
            <a:off x="433749" y="1895140"/>
            <a:ext cx="4500559" cy="1353219"/>
          </a:xfrm>
          <a:prstGeom prst="rect">
            <a:avLst/>
          </a:prstGeom>
        </p:spPr>
        <p:txBody>
          <a:bodyPr anchor="ctr"/>
          <a:lstStyle/>
          <a:p>
            <a:pPr>
              <a:lnSpc>
                <a:spcPct val="90000"/>
              </a:lnSpc>
              <a:defRPr sz="4300">
                <a:solidFill>
                  <a:srgbClr val="FFFFFF"/>
                </a:solidFill>
              </a:defRPr>
            </a:pPr>
            <a:r>
              <a:rPr lang="en-US" sz="3800" dirty="0"/>
              <a:t>Member support</a:t>
            </a:r>
            <a:br>
              <a:rPr lang="en-US" sz="3800" dirty="0"/>
            </a:br>
            <a:r>
              <a:rPr lang="en-US" sz="3800" dirty="0"/>
              <a:t>and resources</a:t>
            </a:r>
            <a:endParaRPr sz="3800" dirty="0"/>
          </a:p>
        </p:txBody>
      </p:sp>
      <p:pic>
        <p:nvPicPr>
          <p:cNvPr id="5" name="Picture 4">
            <a:extLst>
              <a:ext uri="{FF2B5EF4-FFF2-40B4-BE49-F238E27FC236}">
                <a16:creationId xmlns:a16="http://schemas.microsoft.com/office/drawing/2014/main" id="{6A2952B9-C1F0-2B44-992C-2143D16FE049}"/>
              </a:ext>
            </a:extLst>
          </p:cNvPr>
          <p:cNvPicPr>
            <a:picLocks noChangeAspect="1"/>
          </p:cNvPicPr>
          <p:nvPr/>
        </p:nvPicPr>
        <p:blipFill>
          <a:blip r:embed="rId3"/>
          <a:stretch>
            <a:fillRect/>
          </a:stretch>
        </p:blipFill>
        <p:spPr>
          <a:xfrm>
            <a:off x="5295807" y="0"/>
            <a:ext cx="3848192" cy="5143499"/>
          </a:xfrm>
          <a:prstGeom prst="rect">
            <a:avLst/>
          </a:prstGeom>
        </p:spPr>
      </p:pic>
    </p:spTree>
    <p:extLst>
      <p:ext uri="{BB962C8B-B14F-4D97-AF65-F5344CB8AC3E}">
        <p14:creationId xmlns:p14="http://schemas.microsoft.com/office/powerpoint/2010/main" val="34423181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9" name="think-cell Slide" r:id="rId6" imgW="395" imgH="394" progId="TCLayout.ActiveDocument.1">
                  <p:embed/>
                </p:oleObj>
              </mc:Choice>
              <mc:Fallback>
                <p:oleObj name="think-cell Slide" r:id="rId6" imgW="395" imgH="39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800" dirty="0">
              <a:solidFill>
                <a:schemeClr val="tx1"/>
              </a:solidFill>
              <a:latin typeface="Calibri Light" panose="020F0302020204030204" pitchFamily="34" charset="0"/>
              <a:ea typeface="+mj-ea"/>
              <a:cs typeface="+mj-cs"/>
              <a:sym typeface="Calibri Light" panose="020F0302020204030204" pitchFamily="34" charset="0"/>
            </a:endParaRPr>
          </a:p>
        </p:txBody>
      </p:sp>
      <p:sp>
        <p:nvSpPr>
          <p:cNvPr id="10" name="Title 9"/>
          <p:cNvSpPr>
            <a:spLocks noGrp="1"/>
          </p:cNvSpPr>
          <p:nvPr>
            <p:ph type="title"/>
          </p:nvPr>
        </p:nvSpPr>
        <p:spPr>
          <a:xfrm>
            <a:off x="514350" y="274320"/>
            <a:ext cx="8353044" cy="452628"/>
          </a:xfrm>
        </p:spPr>
        <p:txBody>
          <a:bodyPr/>
          <a:lstStyle/>
          <a:p>
            <a:r>
              <a:rPr lang="en-US" sz="2200" dirty="0">
                <a:solidFill>
                  <a:schemeClr val="accent1"/>
                </a:solidFill>
                <a:latin typeface="Calibri" panose="020F0502020204030204" pitchFamily="34" charset="0"/>
                <a:cs typeface="Calibri" panose="020F0502020204030204" pitchFamily="34" charset="0"/>
              </a:rPr>
              <a:t>How members contact Humana</a:t>
            </a:r>
          </a:p>
        </p:txBody>
      </p:sp>
      <p:pic>
        <p:nvPicPr>
          <p:cNvPr id="25" name="Picture 24">
            <a:extLst>
              <a:ext uri="{FF2B5EF4-FFF2-40B4-BE49-F238E27FC236}">
                <a16:creationId xmlns:a16="http://schemas.microsoft.com/office/drawing/2014/main" id="{8D05AFD6-4843-D04C-8BC8-DF940181E5E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26724" y="2335923"/>
            <a:ext cx="756842" cy="721757"/>
          </a:xfrm>
          <a:prstGeom prst="rect">
            <a:avLst/>
          </a:prstGeom>
        </p:spPr>
      </p:pic>
      <p:pic>
        <p:nvPicPr>
          <p:cNvPr id="8" name="Picture 7" descr="phone.png">
            <a:extLst>
              <a:ext uri="{FF2B5EF4-FFF2-40B4-BE49-F238E27FC236}">
                <a16:creationId xmlns:a16="http://schemas.microsoft.com/office/drawing/2014/main" id="{E2ABF275-89C7-574E-906E-C44201A30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607" y="1037318"/>
            <a:ext cx="765377" cy="559486"/>
          </a:xfrm>
          <a:prstGeom prst="rect">
            <a:avLst/>
          </a:prstGeom>
        </p:spPr>
      </p:pic>
      <p:pic>
        <p:nvPicPr>
          <p:cNvPr id="9" name="Picture 8" descr="chat.png">
            <a:extLst>
              <a:ext uri="{FF2B5EF4-FFF2-40B4-BE49-F238E27FC236}">
                <a16:creationId xmlns:a16="http://schemas.microsoft.com/office/drawing/2014/main" id="{514F4238-111E-014E-BE55-3D1504929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824" y="1998261"/>
            <a:ext cx="802942" cy="586946"/>
          </a:xfrm>
          <a:prstGeom prst="rect">
            <a:avLst/>
          </a:prstGeom>
        </p:spPr>
      </p:pic>
      <p:pic>
        <p:nvPicPr>
          <p:cNvPr id="11" name="Picture 10" descr="laptop.png">
            <a:extLst>
              <a:ext uri="{FF2B5EF4-FFF2-40B4-BE49-F238E27FC236}">
                <a16:creationId xmlns:a16="http://schemas.microsoft.com/office/drawing/2014/main" id="{F4E041C7-B677-DC45-8D63-DFE5AEB967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607" y="3001895"/>
            <a:ext cx="733719" cy="536344"/>
          </a:xfrm>
          <a:prstGeom prst="rect">
            <a:avLst/>
          </a:prstGeom>
        </p:spPr>
      </p:pic>
      <p:pic>
        <p:nvPicPr>
          <p:cNvPr id="12" name="Picture 11" descr="mobile.png">
            <a:extLst>
              <a:ext uri="{FF2B5EF4-FFF2-40B4-BE49-F238E27FC236}">
                <a16:creationId xmlns:a16="http://schemas.microsoft.com/office/drawing/2014/main" id="{59976F1F-7137-D742-8A21-C1C1C41CF7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202" y="3891980"/>
            <a:ext cx="859289" cy="628135"/>
          </a:xfrm>
          <a:prstGeom prst="rect">
            <a:avLst/>
          </a:prstGeom>
        </p:spPr>
      </p:pic>
      <p:sp>
        <p:nvSpPr>
          <p:cNvPr id="13" name="Rectangle 12">
            <a:extLst>
              <a:ext uri="{FF2B5EF4-FFF2-40B4-BE49-F238E27FC236}">
                <a16:creationId xmlns:a16="http://schemas.microsoft.com/office/drawing/2014/main" id="{15647295-9E3F-1F43-871F-6931787490EF}"/>
              </a:ext>
            </a:extLst>
          </p:cNvPr>
          <p:cNvSpPr/>
          <p:nvPr/>
        </p:nvSpPr>
        <p:spPr>
          <a:xfrm>
            <a:off x="1334299" y="1142096"/>
            <a:ext cx="1011815" cy="307777"/>
          </a:xfrm>
          <a:prstGeom prst="rect">
            <a:avLst/>
          </a:prstGeom>
        </p:spPr>
        <p:txBody>
          <a:bodyPr wrap="none">
            <a:spAutoFit/>
          </a:bodyPr>
          <a:lstStyle/>
          <a:p>
            <a:pPr algn="ctr" defTabSz="685783">
              <a:defRPr/>
            </a:pPr>
            <a:r>
              <a:rPr lang="en-US" sz="1400" b="1" spc="100" dirty="0">
                <a:solidFill>
                  <a:srgbClr val="005F6C"/>
                </a:solidFill>
                <a:latin typeface="Calibri" panose="020F0502020204030204" pitchFamily="34" charset="0"/>
                <a:cs typeface="Calibri" panose="020F0502020204030204" pitchFamily="34" charset="0"/>
              </a:rPr>
              <a:t>LIVE CALL</a:t>
            </a:r>
          </a:p>
        </p:txBody>
      </p:sp>
      <p:sp>
        <p:nvSpPr>
          <p:cNvPr id="14" name="Rectangle 13">
            <a:extLst>
              <a:ext uri="{FF2B5EF4-FFF2-40B4-BE49-F238E27FC236}">
                <a16:creationId xmlns:a16="http://schemas.microsoft.com/office/drawing/2014/main" id="{2D04A14E-02C4-B34E-9942-71934FECF890}"/>
              </a:ext>
            </a:extLst>
          </p:cNvPr>
          <p:cNvSpPr/>
          <p:nvPr/>
        </p:nvSpPr>
        <p:spPr>
          <a:xfrm>
            <a:off x="1292151" y="1991491"/>
            <a:ext cx="1874296" cy="523220"/>
          </a:xfrm>
          <a:prstGeom prst="rect">
            <a:avLst/>
          </a:prstGeom>
        </p:spPr>
        <p:txBody>
          <a:bodyPr wrap="none">
            <a:spAutoFit/>
          </a:bodyPr>
          <a:lstStyle/>
          <a:p>
            <a:pPr defTabSz="685783">
              <a:defRPr/>
            </a:pPr>
            <a:r>
              <a:rPr lang="en-US" sz="1400" b="1" spc="100" dirty="0">
                <a:solidFill>
                  <a:srgbClr val="005F6C"/>
                </a:solidFill>
                <a:latin typeface="Calibri" panose="020F0502020204030204" pitchFamily="34" charset="0"/>
                <a:cs typeface="Calibri" panose="020F0502020204030204" pitchFamily="34" charset="0"/>
              </a:rPr>
              <a:t>INTERACTIVE VOICE</a:t>
            </a:r>
            <a:br>
              <a:rPr lang="en-US" sz="1400" b="1" spc="100" dirty="0">
                <a:solidFill>
                  <a:srgbClr val="005F6C"/>
                </a:solidFill>
                <a:latin typeface="Calibri" panose="020F0502020204030204" pitchFamily="34" charset="0"/>
                <a:cs typeface="Calibri" panose="020F0502020204030204" pitchFamily="34" charset="0"/>
              </a:rPr>
            </a:br>
            <a:r>
              <a:rPr lang="en-US" sz="1400" b="1" spc="100" dirty="0">
                <a:solidFill>
                  <a:srgbClr val="005F6C"/>
                </a:solidFill>
                <a:latin typeface="Calibri" panose="020F0502020204030204" pitchFamily="34" charset="0"/>
                <a:cs typeface="Calibri" panose="020F0502020204030204" pitchFamily="34" charset="0"/>
              </a:rPr>
              <a:t>RESPONSE (IVR)</a:t>
            </a:r>
          </a:p>
        </p:txBody>
      </p:sp>
      <p:sp>
        <p:nvSpPr>
          <p:cNvPr id="15" name="Rectangle 14">
            <a:extLst>
              <a:ext uri="{FF2B5EF4-FFF2-40B4-BE49-F238E27FC236}">
                <a16:creationId xmlns:a16="http://schemas.microsoft.com/office/drawing/2014/main" id="{70B4D96D-813E-934D-ABAC-190748B9266F}"/>
              </a:ext>
            </a:extLst>
          </p:cNvPr>
          <p:cNvSpPr/>
          <p:nvPr/>
        </p:nvSpPr>
        <p:spPr>
          <a:xfrm>
            <a:off x="1334299" y="3049626"/>
            <a:ext cx="1253869" cy="307777"/>
          </a:xfrm>
          <a:prstGeom prst="rect">
            <a:avLst/>
          </a:prstGeom>
        </p:spPr>
        <p:txBody>
          <a:bodyPr wrap="none">
            <a:spAutoFit/>
          </a:bodyPr>
          <a:lstStyle/>
          <a:p>
            <a:pPr defTabSz="685783">
              <a:defRPr/>
            </a:pPr>
            <a:r>
              <a:rPr lang="en-US" sz="1400" b="1" spc="100" dirty="0" smtClean="0">
                <a:solidFill>
                  <a:srgbClr val="005F6C"/>
                </a:solidFill>
                <a:latin typeface="Calibri" panose="020F0502020204030204" pitchFamily="34" charset="0"/>
                <a:cs typeface="Calibri" panose="020F0502020204030204" pitchFamily="34" charset="0"/>
              </a:rPr>
              <a:t>MyHUMANA</a:t>
            </a:r>
            <a:endParaRPr lang="en-US" sz="1400" b="1" spc="100" dirty="0">
              <a:solidFill>
                <a:srgbClr val="005F6C"/>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5DFCF28-DB8F-504F-B3A4-D73957A9305C}"/>
              </a:ext>
            </a:extLst>
          </p:cNvPr>
          <p:cNvSpPr/>
          <p:nvPr/>
        </p:nvSpPr>
        <p:spPr>
          <a:xfrm>
            <a:off x="1334299" y="3930869"/>
            <a:ext cx="1253869" cy="523220"/>
          </a:xfrm>
          <a:prstGeom prst="rect">
            <a:avLst/>
          </a:prstGeom>
        </p:spPr>
        <p:txBody>
          <a:bodyPr wrap="none">
            <a:spAutoFit/>
          </a:bodyPr>
          <a:lstStyle/>
          <a:p>
            <a:pPr defTabSz="685783">
              <a:defRPr/>
            </a:pPr>
            <a:r>
              <a:rPr lang="en-US" sz="1400" b="1" spc="100" dirty="0" smtClean="0">
                <a:solidFill>
                  <a:srgbClr val="005F6C"/>
                </a:solidFill>
                <a:latin typeface="Calibri" panose="020F0502020204030204" pitchFamily="34" charset="0"/>
                <a:cs typeface="Calibri" panose="020F0502020204030204" pitchFamily="34" charset="0"/>
              </a:rPr>
              <a:t>MyHUMANA</a:t>
            </a:r>
            <a:r>
              <a:rPr lang="en-US" sz="1400" b="1" spc="100" dirty="0">
                <a:solidFill>
                  <a:srgbClr val="005F6C"/>
                </a:solidFill>
                <a:latin typeface="Calibri" panose="020F0502020204030204" pitchFamily="34" charset="0"/>
                <a:cs typeface="Calibri" panose="020F0502020204030204" pitchFamily="34" charset="0"/>
              </a:rPr>
              <a:t/>
            </a:r>
            <a:br>
              <a:rPr lang="en-US" sz="1400" b="1" spc="100" dirty="0">
                <a:solidFill>
                  <a:srgbClr val="005F6C"/>
                </a:solidFill>
                <a:latin typeface="Calibri" panose="020F0502020204030204" pitchFamily="34" charset="0"/>
                <a:cs typeface="Calibri" panose="020F0502020204030204" pitchFamily="34" charset="0"/>
              </a:rPr>
            </a:br>
            <a:r>
              <a:rPr lang="en-US" sz="1400" b="1" spc="100" dirty="0">
                <a:solidFill>
                  <a:srgbClr val="005F6C"/>
                </a:solidFill>
                <a:latin typeface="Calibri" panose="020F0502020204030204" pitchFamily="34" charset="0"/>
                <a:cs typeface="Calibri" panose="020F0502020204030204" pitchFamily="34" charset="0"/>
              </a:rPr>
              <a:t>MOBILE APP</a:t>
            </a:r>
          </a:p>
        </p:txBody>
      </p:sp>
      <p:sp>
        <p:nvSpPr>
          <p:cNvPr id="5" name="Rectangle 4">
            <a:extLst>
              <a:ext uri="{FF2B5EF4-FFF2-40B4-BE49-F238E27FC236}">
                <a16:creationId xmlns:a16="http://schemas.microsoft.com/office/drawing/2014/main" id="{AF5EBE59-F66E-A043-B4AE-A0939C0A5B34}"/>
              </a:ext>
            </a:extLst>
          </p:cNvPr>
          <p:cNvSpPr/>
          <p:nvPr/>
        </p:nvSpPr>
        <p:spPr>
          <a:xfrm>
            <a:off x="3424842" y="1067925"/>
            <a:ext cx="5334955" cy="528350"/>
          </a:xfrm>
          <a:prstGeom prst="rect">
            <a:avLst/>
          </a:prstGeom>
        </p:spPr>
        <p:txBody>
          <a:bodyPr wrap="square">
            <a:spAutoFit/>
          </a:bodyPr>
          <a:lstStyle/>
          <a:p>
            <a:pPr>
              <a:lnSpc>
                <a:spcPts val="1740"/>
              </a:lnSpc>
            </a:pPr>
            <a:r>
              <a:rPr lang="en-US" sz="1400" dirty="0">
                <a:solidFill>
                  <a:schemeClr val="accent5">
                    <a:lumMod val="25000"/>
                  </a:schemeClr>
                </a:solidFill>
                <a:latin typeface="+mj-lt"/>
              </a:rPr>
              <a:t>Customer Care hours</a:t>
            </a:r>
            <a:r>
              <a:rPr lang="en-US" sz="1400" dirty="0" smtClean="0">
                <a:solidFill>
                  <a:schemeClr val="accent5">
                    <a:lumMod val="25000"/>
                  </a:schemeClr>
                </a:solidFill>
                <a:latin typeface="+mj-lt"/>
              </a:rPr>
              <a:t>: 7:30 </a:t>
            </a:r>
            <a:r>
              <a:rPr lang="en-US" sz="1400" dirty="0">
                <a:solidFill>
                  <a:schemeClr val="accent5">
                    <a:lumMod val="25000"/>
                  </a:schemeClr>
                </a:solidFill>
                <a:latin typeface="+mj-lt"/>
              </a:rPr>
              <a:t>a.m. to </a:t>
            </a:r>
            <a:r>
              <a:rPr lang="en-US" sz="1400" dirty="0" smtClean="0">
                <a:solidFill>
                  <a:schemeClr val="accent5">
                    <a:lumMod val="25000"/>
                  </a:schemeClr>
                </a:solidFill>
                <a:latin typeface="+mj-lt"/>
              </a:rPr>
              <a:t>11 </a:t>
            </a:r>
            <a:r>
              <a:rPr lang="en-US" sz="1400" dirty="0">
                <a:solidFill>
                  <a:schemeClr val="accent5">
                    <a:lumMod val="25000"/>
                  </a:schemeClr>
                </a:solidFill>
                <a:latin typeface="+mj-lt"/>
              </a:rPr>
              <a:t>p.m</a:t>
            </a:r>
            <a:r>
              <a:rPr lang="en-US" sz="1400" dirty="0" smtClean="0">
                <a:solidFill>
                  <a:schemeClr val="accent5">
                    <a:lumMod val="25000"/>
                  </a:schemeClr>
                </a:solidFill>
                <a:latin typeface="+mj-lt"/>
              </a:rPr>
              <a:t>., Monday </a:t>
            </a:r>
            <a:r>
              <a:rPr lang="en-US" sz="1400" dirty="0">
                <a:solidFill>
                  <a:schemeClr val="accent5">
                    <a:lumMod val="25000"/>
                  </a:schemeClr>
                </a:solidFill>
                <a:latin typeface="+mj-lt"/>
              </a:rPr>
              <a:t>through </a:t>
            </a:r>
            <a:r>
              <a:rPr lang="en-US" sz="1400" dirty="0" smtClean="0">
                <a:solidFill>
                  <a:schemeClr val="accent5">
                    <a:lumMod val="25000"/>
                  </a:schemeClr>
                </a:solidFill>
                <a:latin typeface="+mj-lt"/>
              </a:rPr>
              <a:t>Saturday, and Sunday 11am-8pm</a:t>
            </a:r>
            <a:endParaRPr lang="en-US" sz="1400" dirty="0">
              <a:solidFill>
                <a:schemeClr val="accent5">
                  <a:lumMod val="25000"/>
                </a:schemeClr>
              </a:solidFill>
              <a:latin typeface="+mj-lt"/>
            </a:endParaRPr>
          </a:p>
        </p:txBody>
      </p:sp>
      <p:cxnSp>
        <p:nvCxnSpPr>
          <p:cNvPr id="17" name="Straight Connector 16">
            <a:extLst>
              <a:ext uri="{FF2B5EF4-FFF2-40B4-BE49-F238E27FC236}">
                <a16:creationId xmlns:a16="http://schemas.microsoft.com/office/drawing/2014/main" id="{0E762681-CB76-F24E-A857-B2DE3CA0824D}"/>
              </a:ext>
            </a:extLst>
          </p:cNvPr>
          <p:cNvCxnSpPr>
            <a:cxnSpLocks/>
          </p:cNvCxnSpPr>
          <p:nvPr/>
        </p:nvCxnSpPr>
        <p:spPr>
          <a:xfrm flipH="1">
            <a:off x="514350" y="1785257"/>
            <a:ext cx="7936231" cy="0"/>
          </a:xfrm>
          <a:prstGeom prst="line">
            <a:avLst/>
          </a:prstGeom>
          <a:ln w="25400" cap="rnd">
            <a:solidFill>
              <a:schemeClr val="bg1">
                <a:lumMod val="75000"/>
              </a:schemeClr>
            </a:solidFill>
            <a:prstDash val="sysDot"/>
            <a:round/>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B375384-1E86-1F4E-9D17-1F052CA3C39E}"/>
              </a:ext>
            </a:extLst>
          </p:cNvPr>
          <p:cNvSpPr/>
          <p:nvPr/>
        </p:nvSpPr>
        <p:spPr>
          <a:xfrm>
            <a:off x="3424843" y="2004097"/>
            <a:ext cx="5025738" cy="521168"/>
          </a:xfrm>
          <a:prstGeom prst="rect">
            <a:avLst/>
          </a:prstGeom>
        </p:spPr>
        <p:txBody>
          <a:bodyPr wrap="square">
            <a:spAutoFit/>
          </a:bodyPr>
          <a:lstStyle/>
          <a:p>
            <a:pPr>
              <a:lnSpc>
                <a:spcPts val="1740"/>
              </a:lnSpc>
            </a:pPr>
            <a:r>
              <a:rPr lang="en-US" sz="1400" dirty="0">
                <a:solidFill>
                  <a:schemeClr val="accent5">
                    <a:lumMod val="25000"/>
                  </a:schemeClr>
                </a:solidFill>
                <a:latin typeface="+mj-lt"/>
              </a:rPr>
              <a:t>Members can access eligibility, claims status records, and benefits in the system via our IVR system 24 hours a day, seven days a week</a:t>
            </a:r>
          </a:p>
        </p:txBody>
      </p:sp>
      <p:cxnSp>
        <p:nvCxnSpPr>
          <p:cNvPr id="19" name="Straight Connector 18">
            <a:extLst>
              <a:ext uri="{FF2B5EF4-FFF2-40B4-BE49-F238E27FC236}">
                <a16:creationId xmlns:a16="http://schemas.microsoft.com/office/drawing/2014/main" id="{C59105FB-8557-1946-A6FA-AB2DDEEF15DF}"/>
              </a:ext>
            </a:extLst>
          </p:cNvPr>
          <p:cNvCxnSpPr>
            <a:cxnSpLocks/>
          </p:cNvCxnSpPr>
          <p:nvPr/>
        </p:nvCxnSpPr>
        <p:spPr>
          <a:xfrm flipH="1">
            <a:off x="514350" y="2808515"/>
            <a:ext cx="7936231" cy="0"/>
          </a:xfrm>
          <a:prstGeom prst="line">
            <a:avLst/>
          </a:prstGeom>
          <a:ln w="25400" cap="rnd">
            <a:solidFill>
              <a:schemeClr val="bg1">
                <a:lumMod val="75000"/>
              </a:schemeClr>
            </a:solidFill>
            <a:prstDash val="sysDot"/>
            <a:round/>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94C9AEB-C591-5742-A22D-D80A5063858A}"/>
              </a:ext>
            </a:extLst>
          </p:cNvPr>
          <p:cNvSpPr/>
          <p:nvPr/>
        </p:nvSpPr>
        <p:spPr>
          <a:xfrm>
            <a:off x="3424843" y="2929383"/>
            <a:ext cx="5025738" cy="521168"/>
          </a:xfrm>
          <a:prstGeom prst="rect">
            <a:avLst/>
          </a:prstGeom>
        </p:spPr>
        <p:txBody>
          <a:bodyPr wrap="square">
            <a:spAutoFit/>
          </a:bodyPr>
          <a:lstStyle/>
          <a:p>
            <a:pPr>
              <a:lnSpc>
                <a:spcPts val="1740"/>
              </a:lnSpc>
            </a:pPr>
            <a:r>
              <a:rPr lang="en-US" sz="1400" dirty="0">
                <a:solidFill>
                  <a:schemeClr val="accent5">
                    <a:lumMod val="25000"/>
                  </a:schemeClr>
                </a:solidFill>
                <a:latin typeface="+mj-lt"/>
              </a:rPr>
              <a:t>Find the information you need online, or live chat with our Customer Care team</a:t>
            </a:r>
          </a:p>
        </p:txBody>
      </p:sp>
      <p:cxnSp>
        <p:nvCxnSpPr>
          <p:cNvPr id="22" name="Straight Connector 21">
            <a:extLst>
              <a:ext uri="{FF2B5EF4-FFF2-40B4-BE49-F238E27FC236}">
                <a16:creationId xmlns:a16="http://schemas.microsoft.com/office/drawing/2014/main" id="{7D7CBD61-F057-EF4B-831C-167B6BF8001C}"/>
              </a:ext>
            </a:extLst>
          </p:cNvPr>
          <p:cNvCxnSpPr>
            <a:cxnSpLocks/>
          </p:cNvCxnSpPr>
          <p:nvPr/>
        </p:nvCxnSpPr>
        <p:spPr>
          <a:xfrm flipH="1">
            <a:off x="514350" y="3690258"/>
            <a:ext cx="7936231" cy="0"/>
          </a:xfrm>
          <a:prstGeom prst="line">
            <a:avLst/>
          </a:prstGeom>
          <a:ln w="25400" cap="rnd">
            <a:solidFill>
              <a:schemeClr val="bg1">
                <a:lumMod val="75000"/>
              </a:schemeClr>
            </a:solidFill>
            <a:prstDash val="sysDot"/>
            <a:round/>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2D0BF4-2A09-3F4E-9013-6827AAA78E53}"/>
              </a:ext>
            </a:extLst>
          </p:cNvPr>
          <p:cNvSpPr/>
          <p:nvPr/>
        </p:nvSpPr>
        <p:spPr>
          <a:xfrm>
            <a:off x="3424843" y="3854669"/>
            <a:ext cx="5025738" cy="739177"/>
          </a:xfrm>
          <a:prstGeom prst="rect">
            <a:avLst/>
          </a:prstGeom>
        </p:spPr>
        <p:txBody>
          <a:bodyPr wrap="square">
            <a:spAutoFit/>
          </a:bodyPr>
          <a:lstStyle/>
          <a:p>
            <a:pPr>
              <a:lnSpc>
                <a:spcPts val="1740"/>
              </a:lnSpc>
            </a:pPr>
            <a:r>
              <a:rPr lang="en-US" sz="1400" dirty="0">
                <a:solidFill>
                  <a:schemeClr val="accent5">
                    <a:lumMod val="25000"/>
                  </a:schemeClr>
                </a:solidFill>
                <a:latin typeface="+mj-lt"/>
              </a:rPr>
              <a:t>Our mobile app provides a number of self-serve options to access claim and benefit information, locate a provider, access ID card info, and more</a:t>
            </a:r>
          </a:p>
        </p:txBody>
      </p:sp>
      <p:sp>
        <p:nvSpPr>
          <p:cNvPr id="26" name="Straight Connector 6"/>
          <p:cNvSpPr/>
          <p:nvPr/>
        </p:nvSpPr>
        <p:spPr>
          <a:xfrm>
            <a:off x="551123" y="813942"/>
            <a:ext cx="584031" cy="1"/>
          </a:xfrm>
          <a:prstGeom prst="line">
            <a:avLst/>
          </a:prstGeom>
          <a:ln w="12700">
            <a:solidFill>
              <a:srgbClr val="78BE20"/>
            </a:solidFill>
          </a:ln>
        </p:spPr>
        <p:txBody>
          <a:bodyPr lIns="45719" rIns="45719"/>
          <a:lstStyle/>
          <a:p>
            <a:endParaRPr/>
          </a:p>
        </p:txBody>
      </p:sp>
      <p:sp>
        <p:nvSpPr>
          <p:cNvPr id="24" name="Google Shape;106;p4"/>
          <p:cNvSpPr txBox="1">
            <a:spLocks noGrp="1"/>
          </p:cNvSpPr>
          <p:nvPr>
            <p:ph type="sldNum" sz="quarter" idx="4294967295"/>
          </p:nvPr>
        </p:nvSpPr>
        <p:spPr>
          <a:xfrm>
            <a:off x="8859530" y="4849358"/>
            <a:ext cx="115416" cy="138499"/>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fld id="{86CB4B4D-7CA3-9044-876B-883B54F8677D}" type="slidenum">
              <a:rPr b="0">
                <a:solidFill>
                  <a:schemeClr val="tx1"/>
                </a:solidFill>
              </a:rPr>
              <a:t>19</a:t>
            </a:fld>
            <a:endParaRPr b="0" dirty="0">
              <a:solidFill>
                <a:schemeClr val="tx1"/>
              </a:solidFill>
            </a:endParaRPr>
          </a:p>
        </p:txBody>
      </p:sp>
    </p:spTree>
    <p:extLst>
      <p:ext uri="{BB962C8B-B14F-4D97-AF65-F5344CB8AC3E}">
        <p14:creationId xmlns:p14="http://schemas.microsoft.com/office/powerpoint/2010/main" val="3688550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 descr="Picture 1"/>
          <p:cNvPicPr>
            <a:picLocks noChangeAspect="1"/>
          </p:cNvPicPr>
          <p:nvPr/>
        </p:nvPicPr>
        <p:blipFill>
          <a:blip r:embed="rId3"/>
          <a:srcRect l="35721" r="14637"/>
          <a:stretch>
            <a:fillRect/>
          </a:stretch>
        </p:blipFill>
        <p:spPr>
          <a:xfrm>
            <a:off x="5309418" y="0"/>
            <a:ext cx="3834583" cy="5143500"/>
          </a:xfrm>
          <a:prstGeom prst="rect">
            <a:avLst/>
          </a:prstGeom>
          <a:ln w="12700">
            <a:miter lim="400000"/>
          </a:ln>
        </p:spPr>
      </p:pic>
      <p:sp>
        <p:nvSpPr>
          <p:cNvPr id="123" name="Google Shape;79;p2"/>
          <p:cNvSpPr txBox="1">
            <a:spLocks noGrp="1"/>
          </p:cNvSpPr>
          <p:nvPr>
            <p:ph type="title" idx="4294967295"/>
          </p:nvPr>
        </p:nvSpPr>
        <p:spPr>
          <a:xfrm>
            <a:off x="429726" y="1734321"/>
            <a:ext cx="4108451" cy="452438"/>
          </a:xfrm>
          <a:prstGeom prst="rect">
            <a:avLst/>
          </a:prstGeom>
        </p:spPr>
        <p:txBody>
          <a:bodyPr/>
          <a:lstStyle>
            <a:lvl1pPr defTabSz="758951">
              <a:defRPr sz="2988">
                <a:solidFill>
                  <a:srgbClr val="FFFFFF"/>
                </a:solidFill>
              </a:defRPr>
            </a:lvl1pPr>
          </a:lstStyle>
          <a:p>
            <a:r>
              <a:rPr dirty="0"/>
              <a:t>Welcome to Humana</a:t>
            </a:r>
          </a:p>
        </p:txBody>
      </p:sp>
      <p:sp>
        <p:nvSpPr>
          <p:cNvPr id="124" name="Rectangle 3"/>
          <p:cNvSpPr txBox="1"/>
          <p:nvPr/>
        </p:nvSpPr>
        <p:spPr>
          <a:xfrm>
            <a:off x="426641" y="2287567"/>
            <a:ext cx="4171484" cy="138499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solidFill>
                  <a:srgbClr val="FFFFFF"/>
                </a:solidFill>
                <a:latin typeface="Calibri"/>
                <a:ea typeface="Calibri"/>
                <a:cs typeface="Calibri"/>
                <a:sym typeface="Calibri"/>
              </a:defRPr>
            </a:lvl1pPr>
          </a:lstStyle>
          <a:p>
            <a:r>
              <a:rPr lang="en-US" dirty="0"/>
              <a:t>At Humana, we want to help take care of you — with benefits that make it easy for </a:t>
            </a:r>
            <a:r>
              <a:rPr lang="en-US" dirty="0" smtClean="0"/>
              <a:t>you to </a:t>
            </a:r>
            <a:r>
              <a:rPr lang="en-US" dirty="0"/>
              <a:t>get the care you need, when you need it. Whether it's through preventive care at no additional cost, wellness and personal care programs, or 24/7 virtual visits, your care is at the core of what we do.</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0" name="think-cell Slide" r:id="rId6" imgW="395" imgH="394" progId="TCLayout.ActiveDocument.1">
                  <p:embed/>
                </p:oleObj>
              </mc:Choice>
              <mc:Fallback>
                <p:oleObj name="think-cell Slide" r:id="rId6" imgW="395" imgH="39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mn-cs"/>
              <a:sym typeface="Calibri Light" panose="020F0302020204030204" pitchFamily="34" charset="0"/>
            </a:endParaRPr>
          </a:p>
        </p:txBody>
      </p:sp>
      <p:sp>
        <p:nvSpPr>
          <p:cNvPr id="10" name="Title 9"/>
          <p:cNvSpPr>
            <a:spLocks noGrp="1"/>
          </p:cNvSpPr>
          <p:nvPr>
            <p:ph type="title"/>
          </p:nvPr>
        </p:nvSpPr>
        <p:spPr>
          <a:xfrm>
            <a:off x="514350" y="274320"/>
            <a:ext cx="8353044" cy="452628"/>
          </a:xfrm>
        </p:spPr>
        <p:txBody>
          <a:bodyPr/>
          <a:lstStyle/>
          <a:p>
            <a:r>
              <a:rPr lang="en-US" sz="2200" dirty="0">
                <a:solidFill>
                  <a:schemeClr val="accent1"/>
                </a:solidFill>
                <a:latin typeface="+mn-lt"/>
              </a:rPr>
              <a:t>MyHUMANA: Personalized, secure member portal</a:t>
            </a:r>
          </a:p>
        </p:txBody>
      </p:sp>
      <p:pic>
        <p:nvPicPr>
          <p:cNvPr id="25" name="Picture 24">
            <a:extLst>
              <a:ext uri="{FF2B5EF4-FFF2-40B4-BE49-F238E27FC236}">
                <a16:creationId xmlns:a16="http://schemas.microsoft.com/office/drawing/2014/main" id="{8D05AFD6-4843-D04C-8BC8-DF940181E5E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26724" y="2335923"/>
            <a:ext cx="756842" cy="721757"/>
          </a:xfrm>
          <a:prstGeom prst="rect">
            <a:avLst/>
          </a:prstGeom>
        </p:spPr>
      </p:pic>
      <p:sp>
        <p:nvSpPr>
          <p:cNvPr id="4" name="Slide Number Placeholder 3"/>
          <p:cNvSpPr>
            <a:spLocks noGrp="1"/>
          </p:cNvSpPr>
          <p:nvPr>
            <p:ph type="sldNum" sz="quarter" idx="15"/>
          </p:nvPr>
        </p:nvSpPr>
        <p:spPr>
          <a:xfrm>
            <a:off x="8060546" y="4804307"/>
            <a:ext cx="914400" cy="2286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9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9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pic>
        <p:nvPicPr>
          <p:cNvPr id="8" name="Picture 2">
            <a:extLst>
              <a:ext uri="{FF2B5EF4-FFF2-40B4-BE49-F238E27FC236}">
                <a16:creationId xmlns:a16="http://schemas.microsoft.com/office/drawing/2014/main" id="{FC6BC556-9590-934C-9321-7F155426CA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350" y="641565"/>
            <a:ext cx="6147707" cy="446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21F41BE6-8064-A240-98C7-86305E6B1B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8846" y="206907"/>
            <a:ext cx="18034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75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74" name="think-cell Slide" r:id="rId6" imgW="395" imgH="394" progId="TCLayout.ActiveDocument.1">
                  <p:embed/>
                </p:oleObj>
              </mc:Choice>
              <mc:Fallback>
                <p:oleObj name="think-cell Slide" r:id="rId6" imgW="395" imgH="39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mn-cs"/>
              <a:sym typeface="Calibri Light" panose="020F0302020204030204" pitchFamily="34" charset="0"/>
            </a:endParaRPr>
          </a:p>
        </p:txBody>
      </p:sp>
      <p:sp>
        <p:nvSpPr>
          <p:cNvPr id="10" name="Title 9"/>
          <p:cNvSpPr>
            <a:spLocks noGrp="1"/>
          </p:cNvSpPr>
          <p:nvPr>
            <p:ph type="title"/>
          </p:nvPr>
        </p:nvSpPr>
        <p:spPr>
          <a:xfrm>
            <a:off x="514350" y="274320"/>
            <a:ext cx="8353044" cy="452628"/>
          </a:xfrm>
        </p:spPr>
        <p:txBody>
          <a:bodyPr/>
          <a:lstStyle/>
          <a:p>
            <a:r>
              <a:rPr lang="en-US" sz="2200" dirty="0">
                <a:solidFill>
                  <a:schemeClr val="accent1"/>
                </a:solidFill>
                <a:latin typeface="+mn-lt"/>
              </a:rPr>
              <a:t>Ongoing member support</a:t>
            </a:r>
          </a:p>
        </p:txBody>
      </p:sp>
      <p:sp>
        <p:nvSpPr>
          <p:cNvPr id="11" name="TextBox 10">
            <a:extLst>
              <a:ext uri="{FF2B5EF4-FFF2-40B4-BE49-F238E27FC236}">
                <a16:creationId xmlns:a16="http://schemas.microsoft.com/office/drawing/2014/main" id="{206A5457-F311-8C41-A671-FF3162DCFBE6}"/>
              </a:ext>
            </a:extLst>
          </p:cNvPr>
          <p:cNvSpPr txBox="1"/>
          <p:nvPr/>
        </p:nvSpPr>
        <p:spPr>
          <a:xfrm>
            <a:off x="865646" y="2493596"/>
            <a:ext cx="2286000"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53535"/>
                </a:solidFill>
                <a:effectLst/>
                <a:uLnTx/>
                <a:uFillTx/>
                <a:latin typeface="Calibri Light" panose="020F0302020204030204"/>
                <a:ea typeface="+mn-ea"/>
                <a:cs typeface="+mn-cs"/>
              </a:rPr>
              <a:t>My Dental IQ℠</a:t>
            </a:r>
          </a:p>
        </p:txBody>
      </p:sp>
      <p:sp>
        <p:nvSpPr>
          <p:cNvPr id="12" name="TextBox 11">
            <a:extLst>
              <a:ext uri="{FF2B5EF4-FFF2-40B4-BE49-F238E27FC236}">
                <a16:creationId xmlns:a16="http://schemas.microsoft.com/office/drawing/2014/main" id="{22D8E34D-CB15-FE43-80C9-86362877955B}"/>
              </a:ext>
            </a:extLst>
          </p:cNvPr>
          <p:cNvSpPr txBox="1"/>
          <p:nvPr/>
        </p:nvSpPr>
        <p:spPr>
          <a:xfrm>
            <a:off x="865646" y="917843"/>
            <a:ext cx="2286000"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53535"/>
                </a:solidFill>
                <a:effectLst/>
                <a:uLnTx/>
                <a:uFillTx/>
                <a:latin typeface="Calibri Light" panose="020F0302020204030204"/>
                <a:ea typeface="+mn-ea"/>
                <a:cs typeface="+mn-cs"/>
              </a:rPr>
              <a:t>Smart EOB</a:t>
            </a:r>
            <a:r>
              <a:rPr kumimoji="0" lang="en-US" sz="1600" b="0" i="0" u="none" strike="noStrike" kern="1200" cap="none" spc="0" normalizeH="0" baseline="30000" noProof="0" dirty="0">
                <a:ln>
                  <a:noFill/>
                </a:ln>
                <a:solidFill>
                  <a:srgbClr val="353535"/>
                </a:solidFill>
                <a:effectLst/>
                <a:uLnTx/>
                <a:uFillTx/>
                <a:latin typeface="Calibri Light" panose="020F0302020204030204"/>
                <a:ea typeface="+mn-ea"/>
                <a:cs typeface="+mn-cs"/>
              </a:rPr>
              <a:t>®</a:t>
            </a:r>
          </a:p>
        </p:txBody>
      </p:sp>
      <p:grpSp>
        <p:nvGrpSpPr>
          <p:cNvPr id="13" name="Group 12">
            <a:extLst>
              <a:ext uri="{FF2B5EF4-FFF2-40B4-BE49-F238E27FC236}">
                <a16:creationId xmlns:a16="http://schemas.microsoft.com/office/drawing/2014/main" id="{4739E7B1-2231-834B-803F-C2A82A564705}"/>
              </a:ext>
            </a:extLst>
          </p:cNvPr>
          <p:cNvGrpSpPr/>
          <p:nvPr/>
        </p:nvGrpSpPr>
        <p:grpSpPr>
          <a:xfrm>
            <a:off x="556312" y="968289"/>
            <a:ext cx="226158" cy="226158"/>
            <a:chOff x="243880" y="3628847"/>
            <a:chExt cx="186907" cy="186907"/>
          </a:xfrm>
        </p:grpSpPr>
        <p:sp>
          <p:nvSpPr>
            <p:cNvPr id="14" name="Oval 13">
              <a:extLst>
                <a:ext uri="{FF2B5EF4-FFF2-40B4-BE49-F238E27FC236}">
                  <a16:creationId xmlns:a16="http://schemas.microsoft.com/office/drawing/2014/main" id="{532B87F0-92C9-F047-81B5-8F40C380E084}"/>
                </a:ext>
              </a:extLst>
            </p:cNvPr>
            <p:cNvSpPr/>
            <p:nvPr/>
          </p:nvSpPr>
          <p:spPr>
            <a:xfrm>
              <a:off x="243880" y="3628847"/>
              <a:ext cx="186907" cy="186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Freeform 110">
              <a:extLst>
                <a:ext uri="{FF2B5EF4-FFF2-40B4-BE49-F238E27FC236}">
                  <a16:creationId xmlns:a16="http://schemas.microsoft.com/office/drawing/2014/main" id="{B615F6B4-136A-6B44-845D-B5D7BEDF8872}"/>
                </a:ext>
              </a:extLst>
            </p:cNvPr>
            <p:cNvSpPr>
              <a:spLocks noEditPoints="1"/>
            </p:cNvSpPr>
            <p:nvPr/>
          </p:nvSpPr>
          <p:spPr bwMode="auto">
            <a:xfrm>
              <a:off x="265505" y="3650862"/>
              <a:ext cx="143656" cy="144602"/>
            </a:xfrm>
            <a:custGeom>
              <a:avLst/>
              <a:gdLst>
                <a:gd name="T0" fmla="*/ 414 w 909"/>
                <a:gd name="T1" fmla="*/ 912 h 914"/>
                <a:gd name="T2" fmla="*/ 316 w 909"/>
                <a:gd name="T3" fmla="*/ 890 h 914"/>
                <a:gd name="T4" fmla="*/ 223 w 909"/>
                <a:gd name="T5" fmla="*/ 849 h 914"/>
                <a:gd name="T6" fmla="*/ 142 w 909"/>
                <a:gd name="T7" fmla="*/ 789 h 914"/>
                <a:gd name="T8" fmla="*/ 76 w 909"/>
                <a:gd name="T9" fmla="*/ 710 h 914"/>
                <a:gd name="T10" fmla="*/ 26 w 909"/>
                <a:gd name="T11" fmla="*/ 611 h 914"/>
                <a:gd name="T12" fmla="*/ 7 w 909"/>
                <a:gd name="T13" fmla="*/ 542 h 914"/>
                <a:gd name="T14" fmla="*/ 0 w 909"/>
                <a:gd name="T15" fmla="*/ 436 h 914"/>
                <a:gd name="T16" fmla="*/ 17 w 909"/>
                <a:gd name="T17" fmla="*/ 332 h 914"/>
                <a:gd name="T18" fmla="*/ 57 w 909"/>
                <a:gd name="T19" fmla="*/ 235 h 914"/>
                <a:gd name="T20" fmla="*/ 117 w 909"/>
                <a:gd name="T21" fmla="*/ 150 h 914"/>
                <a:gd name="T22" fmla="*/ 169 w 909"/>
                <a:gd name="T23" fmla="*/ 102 h 914"/>
                <a:gd name="T24" fmla="*/ 216 w 909"/>
                <a:gd name="T25" fmla="*/ 69 h 914"/>
                <a:gd name="T26" fmla="*/ 266 w 909"/>
                <a:gd name="T27" fmla="*/ 44 h 914"/>
                <a:gd name="T28" fmla="*/ 372 w 909"/>
                <a:gd name="T29" fmla="*/ 10 h 914"/>
                <a:gd name="T30" fmla="*/ 447 w 909"/>
                <a:gd name="T31" fmla="*/ 0 h 914"/>
                <a:gd name="T32" fmla="*/ 535 w 909"/>
                <a:gd name="T33" fmla="*/ 10 h 914"/>
                <a:gd name="T34" fmla="*/ 618 w 909"/>
                <a:gd name="T35" fmla="*/ 33 h 914"/>
                <a:gd name="T36" fmla="*/ 692 w 909"/>
                <a:gd name="T37" fmla="*/ 69 h 914"/>
                <a:gd name="T38" fmla="*/ 759 w 909"/>
                <a:gd name="T39" fmla="*/ 118 h 914"/>
                <a:gd name="T40" fmla="*/ 818 w 909"/>
                <a:gd name="T41" fmla="*/ 184 h 914"/>
                <a:gd name="T42" fmla="*/ 853 w 909"/>
                <a:gd name="T43" fmla="*/ 236 h 914"/>
                <a:gd name="T44" fmla="*/ 889 w 909"/>
                <a:gd name="T45" fmla="*/ 321 h 914"/>
                <a:gd name="T46" fmla="*/ 907 w 909"/>
                <a:gd name="T47" fmla="*/ 407 h 914"/>
                <a:gd name="T48" fmla="*/ 908 w 909"/>
                <a:gd name="T49" fmla="*/ 494 h 914"/>
                <a:gd name="T50" fmla="*/ 893 w 909"/>
                <a:gd name="T51" fmla="*/ 577 h 914"/>
                <a:gd name="T52" fmla="*/ 861 w 909"/>
                <a:gd name="T53" fmla="*/ 658 h 914"/>
                <a:gd name="T54" fmla="*/ 817 w 909"/>
                <a:gd name="T55" fmla="*/ 730 h 914"/>
                <a:gd name="T56" fmla="*/ 760 w 909"/>
                <a:gd name="T57" fmla="*/ 793 h 914"/>
                <a:gd name="T58" fmla="*/ 691 w 909"/>
                <a:gd name="T59" fmla="*/ 846 h 914"/>
                <a:gd name="T60" fmla="*/ 611 w 909"/>
                <a:gd name="T61" fmla="*/ 884 h 914"/>
                <a:gd name="T62" fmla="*/ 523 w 909"/>
                <a:gd name="T63" fmla="*/ 906 h 914"/>
                <a:gd name="T64" fmla="*/ 470 w 909"/>
                <a:gd name="T65" fmla="*/ 912 h 914"/>
                <a:gd name="T66" fmla="*/ 767 w 909"/>
                <a:gd name="T67" fmla="*/ 323 h 914"/>
                <a:gd name="T68" fmla="*/ 762 w 909"/>
                <a:gd name="T69" fmla="*/ 302 h 914"/>
                <a:gd name="T70" fmla="*/ 741 w 909"/>
                <a:gd name="T71" fmla="*/ 276 h 914"/>
                <a:gd name="T72" fmla="*/ 715 w 909"/>
                <a:gd name="T73" fmla="*/ 259 h 914"/>
                <a:gd name="T74" fmla="*/ 691 w 909"/>
                <a:gd name="T75" fmla="*/ 254 h 914"/>
                <a:gd name="T76" fmla="*/ 669 w 909"/>
                <a:gd name="T77" fmla="*/ 264 h 914"/>
                <a:gd name="T78" fmla="*/ 535 w 909"/>
                <a:gd name="T79" fmla="*/ 396 h 914"/>
                <a:gd name="T80" fmla="*/ 408 w 909"/>
                <a:gd name="T81" fmla="*/ 524 h 914"/>
                <a:gd name="T82" fmla="*/ 391 w 909"/>
                <a:gd name="T83" fmla="*/ 532 h 914"/>
                <a:gd name="T84" fmla="*/ 374 w 909"/>
                <a:gd name="T85" fmla="*/ 524 h 914"/>
                <a:gd name="T86" fmla="*/ 348 w 909"/>
                <a:gd name="T87" fmla="*/ 497 h 914"/>
                <a:gd name="T88" fmla="*/ 289 w 909"/>
                <a:gd name="T89" fmla="*/ 438 h 914"/>
                <a:gd name="T90" fmla="*/ 257 w 909"/>
                <a:gd name="T91" fmla="*/ 415 h 914"/>
                <a:gd name="T92" fmla="*/ 230 w 909"/>
                <a:gd name="T93" fmla="*/ 419 h 914"/>
                <a:gd name="T94" fmla="*/ 208 w 909"/>
                <a:gd name="T95" fmla="*/ 437 h 914"/>
                <a:gd name="T96" fmla="*/ 184 w 909"/>
                <a:gd name="T97" fmla="*/ 470 h 914"/>
                <a:gd name="T98" fmla="*/ 187 w 909"/>
                <a:gd name="T99" fmla="*/ 500 h 914"/>
                <a:gd name="T100" fmla="*/ 203 w 909"/>
                <a:gd name="T101" fmla="*/ 522 h 914"/>
                <a:gd name="T102" fmla="*/ 350 w 909"/>
                <a:gd name="T103" fmla="*/ 668 h 914"/>
                <a:gd name="T104" fmla="*/ 385 w 909"/>
                <a:gd name="T105" fmla="*/ 691 h 914"/>
                <a:gd name="T106" fmla="*/ 402 w 909"/>
                <a:gd name="T107" fmla="*/ 692 h 914"/>
                <a:gd name="T108" fmla="*/ 429 w 909"/>
                <a:gd name="T109" fmla="*/ 678 h 914"/>
                <a:gd name="T110" fmla="*/ 748 w 909"/>
                <a:gd name="T111" fmla="*/ 361 h 914"/>
                <a:gd name="T112" fmla="*/ 762 w 909"/>
                <a:gd name="T113" fmla="*/ 345 h 914"/>
                <a:gd name="T114" fmla="*/ 767 w 909"/>
                <a:gd name="T115" fmla="*/ 329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914">
                  <a:moveTo>
                    <a:pt x="447" y="914"/>
                  </a:moveTo>
                  <a:lnTo>
                    <a:pt x="447" y="914"/>
                  </a:lnTo>
                  <a:lnTo>
                    <a:pt x="414" y="912"/>
                  </a:lnTo>
                  <a:lnTo>
                    <a:pt x="380" y="907"/>
                  </a:lnTo>
                  <a:lnTo>
                    <a:pt x="347" y="899"/>
                  </a:lnTo>
                  <a:lnTo>
                    <a:pt x="316" y="890"/>
                  </a:lnTo>
                  <a:lnTo>
                    <a:pt x="284" y="879"/>
                  </a:lnTo>
                  <a:lnTo>
                    <a:pt x="252" y="865"/>
                  </a:lnTo>
                  <a:lnTo>
                    <a:pt x="223" y="849"/>
                  </a:lnTo>
                  <a:lnTo>
                    <a:pt x="194" y="831"/>
                  </a:lnTo>
                  <a:lnTo>
                    <a:pt x="168" y="811"/>
                  </a:lnTo>
                  <a:lnTo>
                    <a:pt x="142" y="789"/>
                  </a:lnTo>
                  <a:lnTo>
                    <a:pt x="118" y="765"/>
                  </a:lnTo>
                  <a:lnTo>
                    <a:pt x="96" y="739"/>
                  </a:lnTo>
                  <a:lnTo>
                    <a:pt x="76" y="710"/>
                  </a:lnTo>
                  <a:lnTo>
                    <a:pt x="57" y="679"/>
                  </a:lnTo>
                  <a:lnTo>
                    <a:pt x="40" y="647"/>
                  </a:lnTo>
                  <a:lnTo>
                    <a:pt x="26" y="611"/>
                  </a:lnTo>
                  <a:lnTo>
                    <a:pt x="26" y="611"/>
                  </a:lnTo>
                  <a:lnTo>
                    <a:pt x="15" y="577"/>
                  </a:lnTo>
                  <a:lnTo>
                    <a:pt x="7" y="542"/>
                  </a:lnTo>
                  <a:lnTo>
                    <a:pt x="2" y="506"/>
                  </a:lnTo>
                  <a:lnTo>
                    <a:pt x="0" y="471"/>
                  </a:lnTo>
                  <a:lnTo>
                    <a:pt x="0" y="436"/>
                  </a:lnTo>
                  <a:lnTo>
                    <a:pt x="4" y="400"/>
                  </a:lnTo>
                  <a:lnTo>
                    <a:pt x="9" y="366"/>
                  </a:lnTo>
                  <a:lnTo>
                    <a:pt x="17" y="332"/>
                  </a:lnTo>
                  <a:lnTo>
                    <a:pt x="28" y="298"/>
                  </a:lnTo>
                  <a:lnTo>
                    <a:pt x="41" y="266"/>
                  </a:lnTo>
                  <a:lnTo>
                    <a:pt x="57" y="235"/>
                  </a:lnTo>
                  <a:lnTo>
                    <a:pt x="74" y="206"/>
                  </a:lnTo>
                  <a:lnTo>
                    <a:pt x="94" y="177"/>
                  </a:lnTo>
                  <a:lnTo>
                    <a:pt x="117" y="150"/>
                  </a:lnTo>
                  <a:lnTo>
                    <a:pt x="142" y="125"/>
                  </a:lnTo>
                  <a:lnTo>
                    <a:pt x="169" y="102"/>
                  </a:lnTo>
                  <a:lnTo>
                    <a:pt x="169" y="102"/>
                  </a:lnTo>
                  <a:lnTo>
                    <a:pt x="184" y="91"/>
                  </a:lnTo>
                  <a:lnTo>
                    <a:pt x="201" y="79"/>
                  </a:lnTo>
                  <a:lnTo>
                    <a:pt x="216" y="69"/>
                  </a:lnTo>
                  <a:lnTo>
                    <a:pt x="232" y="60"/>
                  </a:lnTo>
                  <a:lnTo>
                    <a:pt x="249" y="52"/>
                  </a:lnTo>
                  <a:lnTo>
                    <a:pt x="266" y="44"/>
                  </a:lnTo>
                  <a:lnTo>
                    <a:pt x="300" y="30"/>
                  </a:lnTo>
                  <a:lnTo>
                    <a:pt x="336" y="19"/>
                  </a:lnTo>
                  <a:lnTo>
                    <a:pt x="372" y="10"/>
                  </a:lnTo>
                  <a:lnTo>
                    <a:pt x="409" y="4"/>
                  </a:lnTo>
                  <a:lnTo>
                    <a:pt x="447" y="0"/>
                  </a:lnTo>
                  <a:lnTo>
                    <a:pt x="447" y="0"/>
                  </a:lnTo>
                  <a:lnTo>
                    <a:pt x="477" y="1"/>
                  </a:lnTo>
                  <a:lnTo>
                    <a:pt x="508" y="5"/>
                  </a:lnTo>
                  <a:lnTo>
                    <a:pt x="535" y="10"/>
                  </a:lnTo>
                  <a:lnTo>
                    <a:pt x="565" y="16"/>
                  </a:lnTo>
                  <a:lnTo>
                    <a:pt x="591" y="24"/>
                  </a:lnTo>
                  <a:lnTo>
                    <a:pt x="618" y="33"/>
                  </a:lnTo>
                  <a:lnTo>
                    <a:pt x="644" y="43"/>
                  </a:lnTo>
                  <a:lnTo>
                    <a:pt x="668" y="55"/>
                  </a:lnTo>
                  <a:lnTo>
                    <a:pt x="692" y="69"/>
                  </a:lnTo>
                  <a:lnTo>
                    <a:pt x="716" y="84"/>
                  </a:lnTo>
                  <a:lnTo>
                    <a:pt x="738" y="101"/>
                  </a:lnTo>
                  <a:lnTo>
                    <a:pt x="759" y="118"/>
                  </a:lnTo>
                  <a:lnTo>
                    <a:pt x="779" y="139"/>
                  </a:lnTo>
                  <a:lnTo>
                    <a:pt x="800" y="161"/>
                  </a:lnTo>
                  <a:lnTo>
                    <a:pt x="818" y="184"/>
                  </a:lnTo>
                  <a:lnTo>
                    <a:pt x="836" y="209"/>
                  </a:lnTo>
                  <a:lnTo>
                    <a:pt x="836" y="209"/>
                  </a:lnTo>
                  <a:lnTo>
                    <a:pt x="853" y="236"/>
                  </a:lnTo>
                  <a:lnTo>
                    <a:pt x="866" y="264"/>
                  </a:lnTo>
                  <a:lnTo>
                    <a:pt x="879" y="293"/>
                  </a:lnTo>
                  <a:lnTo>
                    <a:pt x="889" y="321"/>
                  </a:lnTo>
                  <a:lnTo>
                    <a:pt x="897" y="350"/>
                  </a:lnTo>
                  <a:lnTo>
                    <a:pt x="903" y="377"/>
                  </a:lnTo>
                  <a:lnTo>
                    <a:pt x="907" y="407"/>
                  </a:lnTo>
                  <a:lnTo>
                    <a:pt x="909" y="436"/>
                  </a:lnTo>
                  <a:lnTo>
                    <a:pt x="909" y="465"/>
                  </a:lnTo>
                  <a:lnTo>
                    <a:pt x="908" y="494"/>
                  </a:lnTo>
                  <a:lnTo>
                    <a:pt x="904" y="522"/>
                  </a:lnTo>
                  <a:lnTo>
                    <a:pt x="899" y="551"/>
                  </a:lnTo>
                  <a:lnTo>
                    <a:pt x="893" y="577"/>
                  </a:lnTo>
                  <a:lnTo>
                    <a:pt x="884" y="605"/>
                  </a:lnTo>
                  <a:lnTo>
                    <a:pt x="874" y="631"/>
                  </a:lnTo>
                  <a:lnTo>
                    <a:pt x="861" y="658"/>
                  </a:lnTo>
                  <a:lnTo>
                    <a:pt x="849" y="682"/>
                  </a:lnTo>
                  <a:lnTo>
                    <a:pt x="834" y="707"/>
                  </a:lnTo>
                  <a:lnTo>
                    <a:pt x="817" y="730"/>
                  </a:lnTo>
                  <a:lnTo>
                    <a:pt x="800" y="753"/>
                  </a:lnTo>
                  <a:lnTo>
                    <a:pt x="781" y="774"/>
                  </a:lnTo>
                  <a:lnTo>
                    <a:pt x="760" y="793"/>
                  </a:lnTo>
                  <a:lnTo>
                    <a:pt x="738" y="812"/>
                  </a:lnTo>
                  <a:lnTo>
                    <a:pt x="715" y="830"/>
                  </a:lnTo>
                  <a:lnTo>
                    <a:pt x="691" y="846"/>
                  </a:lnTo>
                  <a:lnTo>
                    <a:pt x="666" y="860"/>
                  </a:lnTo>
                  <a:lnTo>
                    <a:pt x="639" y="873"/>
                  </a:lnTo>
                  <a:lnTo>
                    <a:pt x="611" y="884"/>
                  </a:lnTo>
                  <a:lnTo>
                    <a:pt x="582" y="893"/>
                  </a:lnTo>
                  <a:lnTo>
                    <a:pt x="553" y="901"/>
                  </a:lnTo>
                  <a:lnTo>
                    <a:pt x="523" y="906"/>
                  </a:lnTo>
                  <a:lnTo>
                    <a:pt x="491" y="909"/>
                  </a:lnTo>
                  <a:lnTo>
                    <a:pt x="491" y="909"/>
                  </a:lnTo>
                  <a:lnTo>
                    <a:pt x="470" y="912"/>
                  </a:lnTo>
                  <a:lnTo>
                    <a:pt x="447" y="914"/>
                  </a:lnTo>
                  <a:lnTo>
                    <a:pt x="447" y="914"/>
                  </a:lnTo>
                  <a:close/>
                  <a:moveTo>
                    <a:pt x="767" y="323"/>
                  </a:moveTo>
                  <a:lnTo>
                    <a:pt x="767" y="323"/>
                  </a:lnTo>
                  <a:lnTo>
                    <a:pt x="765" y="312"/>
                  </a:lnTo>
                  <a:lnTo>
                    <a:pt x="762" y="302"/>
                  </a:lnTo>
                  <a:lnTo>
                    <a:pt x="757" y="292"/>
                  </a:lnTo>
                  <a:lnTo>
                    <a:pt x="749" y="284"/>
                  </a:lnTo>
                  <a:lnTo>
                    <a:pt x="741" y="276"/>
                  </a:lnTo>
                  <a:lnTo>
                    <a:pt x="734" y="270"/>
                  </a:lnTo>
                  <a:lnTo>
                    <a:pt x="715" y="259"/>
                  </a:lnTo>
                  <a:lnTo>
                    <a:pt x="715" y="259"/>
                  </a:lnTo>
                  <a:lnTo>
                    <a:pt x="707" y="255"/>
                  </a:lnTo>
                  <a:lnTo>
                    <a:pt x="698" y="252"/>
                  </a:lnTo>
                  <a:lnTo>
                    <a:pt x="691" y="254"/>
                  </a:lnTo>
                  <a:lnTo>
                    <a:pt x="683" y="255"/>
                  </a:lnTo>
                  <a:lnTo>
                    <a:pt x="677" y="259"/>
                  </a:lnTo>
                  <a:lnTo>
                    <a:pt x="669" y="264"/>
                  </a:lnTo>
                  <a:lnTo>
                    <a:pt x="655" y="275"/>
                  </a:lnTo>
                  <a:lnTo>
                    <a:pt x="655" y="275"/>
                  </a:lnTo>
                  <a:lnTo>
                    <a:pt x="535" y="396"/>
                  </a:lnTo>
                  <a:lnTo>
                    <a:pt x="415" y="518"/>
                  </a:lnTo>
                  <a:lnTo>
                    <a:pt x="415" y="518"/>
                  </a:lnTo>
                  <a:lnTo>
                    <a:pt x="408" y="524"/>
                  </a:lnTo>
                  <a:lnTo>
                    <a:pt x="403" y="528"/>
                  </a:lnTo>
                  <a:lnTo>
                    <a:pt x="396" y="532"/>
                  </a:lnTo>
                  <a:lnTo>
                    <a:pt x="391" y="532"/>
                  </a:lnTo>
                  <a:lnTo>
                    <a:pt x="385" y="532"/>
                  </a:lnTo>
                  <a:lnTo>
                    <a:pt x="380" y="528"/>
                  </a:lnTo>
                  <a:lnTo>
                    <a:pt x="374" y="524"/>
                  </a:lnTo>
                  <a:lnTo>
                    <a:pt x="367" y="518"/>
                  </a:lnTo>
                  <a:lnTo>
                    <a:pt x="367" y="518"/>
                  </a:lnTo>
                  <a:lnTo>
                    <a:pt x="348" y="497"/>
                  </a:lnTo>
                  <a:lnTo>
                    <a:pt x="330" y="477"/>
                  </a:lnTo>
                  <a:lnTo>
                    <a:pt x="289" y="438"/>
                  </a:lnTo>
                  <a:lnTo>
                    <a:pt x="289" y="438"/>
                  </a:lnTo>
                  <a:lnTo>
                    <a:pt x="278" y="428"/>
                  </a:lnTo>
                  <a:lnTo>
                    <a:pt x="266" y="420"/>
                  </a:lnTo>
                  <a:lnTo>
                    <a:pt x="257" y="415"/>
                  </a:lnTo>
                  <a:lnTo>
                    <a:pt x="247" y="414"/>
                  </a:lnTo>
                  <a:lnTo>
                    <a:pt x="239" y="415"/>
                  </a:lnTo>
                  <a:lnTo>
                    <a:pt x="230" y="419"/>
                  </a:lnTo>
                  <a:lnTo>
                    <a:pt x="220" y="427"/>
                  </a:lnTo>
                  <a:lnTo>
                    <a:pt x="208" y="437"/>
                  </a:lnTo>
                  <a:lnTo>
                    <a:pt x="208" y="437"/>
                  </a:lnTo>
                  <a:lnTo>
                    <a:pt x="198" y="448"/>
                  </a:lnTo>
                  <a:lnTo>
                    <a:pt x="189" y="460"/>
                  </a:lnTo>
                  <a:lnTo>
                    <a:pt x="184" y="470"/>
                  </a:lnTo>
                  <a:lnTo>
                    <a:pt x="182" y="480"/>
                  </a:lnTo>
                  <a:lnTo>
                    <a:pt x="183" y="490"/>
                  </a:lnTo>
                  <a:lnTo>
                    <a:pt x="187" y="500"/>
                  </a:lnTo>
                  <a:lnTo>
                    <a:pt x="194" y="510"/>
                  </a:lnTo>
                  <a:lnTo>
                    <a:pt x="203" y="522"/>
                  </a:lnTo>
                  <a:lnTo>
                    <a:pt x="203" y="522"/>
                  </a:lnTo>
                  <a:lnTo>
                    <a:pt x="276" y="595"/>
                  </a:lnTo>
                  <a:lnTo>
                    <a:pt x="350" y="668"/>
                  </a:lnTo>
                  <a:lnTo>
                    <a:pt x="350" y="668"/>
                  </a:lnTo>
                  <a:lnTo>
                    <a:pt x="362" y="678"/>
                  </a:lnTo>
                  <a:lnTo>
                    <a:pt x="374" y="687"/>
                  </a:lnTo>
                  <a:lnTo>
                    <a:pt x="385" y="691"/>
                  </a:lnTo>
                  <a:lnTo>
                    <a:pt x="390" y="692"/>
                  </a:lnTo>
                  <a:lnTo>
                    <a:pt x="396" y="693"/>
                  </a:lnTo>
                  <a:lnTo>
                    <a:pt x="402" y="692"/>
                  </a:lnTo>
                  <a:lnTo>
                    <a:pt x="407" y="691"/>
                  </a:lnTo>
                  <a:lnTo>
                    <a:pt x="418" y="687"/>
                  </a:lnTo>
                  <a:lnTo>
                    <a:pt x="429" y="678"/>
                  </a:lnTo>
                  <a:lnTo>
                    <a:pt x="441" y="667"/>
                  </a:lnTo>
                  <a:lnTo>
                    <a:pt x="441" y="667"/>
                  </a:lnTo>
                  <a:lnTo>
                    <a:pt x="748" y="361"/>
                  </a:lnTo>
                  <a:lnTo>
                    <a:pt x="748" y="361"/>
                  </a:lnTo>
                  <a:lnTo>
                    <a:pt x="755" y="353"/>
                  </a:lnTo>
                  <a:lnTo>
                    <a:pt x="762" y="345"/>
                  </a:lnTo>
                  <a:lnTo>
                    <a:pt x="764" y="340"/>
                  </a:lnTo>
                  <a:lnTo>
                    <a:pt x="765" y="335"/>
                  </a:lnTo>
                  <a:lnTo>
                    <a:pt x="767" y="329"/>
                  </a:lnTo>
                  <a:lnTo>
                    <a:pt x="767" y="323"/>
                  </a:lnTo>
                  <a:lnTo>
                    <a:pt x="767" y="323"/>
                  </a:lnTo>
                  <a:close/>
                </a:path>
              </a:pathLst>
            </a:custGeom>
            <a:solidFill>
              <a:srgbClr val="66AE1E"/>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812"/>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B7E89F1-66CF-2249-BCF8-4623E405D68A}"/>
              </a:ext>
            </a:extLst>
          </p:cNvPr>
          <p:cNvGrpSpPr/>
          <p:nvPr/>
        </p:nvGrpSpPr>
        <p:grpSpPr>
          <a:xfrm>
            <a:off x="556312" y="2026713"/>
            <a:ext cx="226158" cy="226158"/>
            <a:chOff x="243880" y="3628847"/>
            <a:chExt cx="186907" cy="186907"/>
          </a:xfrm>
        </p:grpSpPr>
        <p:sp>
          <p:nvSpPr>
            <p:cNvPr id="17" name="Oval 16">
              <a:extLst>
                <a:ext uri="{FF2B5EF4-FFF2-40B4-BE49-F238E27FC236}">
                  <a16:creationId xmlns:a16="http://schemas.microsoft.com/office/drawing/2014/main" id="{92CD8FC5-64B4-4A47-AD7A-3360EC6E50F6}"/>
                </a:ext>
              </a:extLst>
            </p:cNvPr>
            <p:cNvSpPr/>
            <p:nvPr/>
          </p:nvSpPr>
          <p:spPr>
            <a:xfrm>
              <a:off x="243880" y="3628847"/>
              <a:ext cx="186907" cy="186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Freeform 110">
              <a:extLst>
                <a:ext uri="{FF2B5EF4-FFF2-40B4-BE49-F238E27FC236}">
                  <a16:creationId xmlns:a16="http://schemas.microsoft.com/office/drawing/2014/main" id="{CB104BBB-B9D6-B746-86E9-14F005C81C53}"/>
                </a:ext>
              </a:extLst>
            </p:cNvPr>
            <p:cNvSpPr>
              <a:spLocks noEditPoints="1"/>
            </p:cNvSpPr>
            <p:nvPr/>
          </p:nvSpPr>
          <p:spPr bwMode="auto">
            <a:xfrm>
              <a:off x="265505" y="3650862"/>
              <a:ext cx="143656" cy="144602"/>
            </a:xfrm>
            <a:custGeom>
              <a:avLst/>
              <a:gdLst>
                <a:gd name="T0" fmla="*/ 414 w 909"/>
                <a:gd name="T1" fmla="*/ 912 h 914"/>
                <a:gd name="T2" fmla="*/ 316 w 909"/>
                <a:gd name="T3" fmla="*/ 890 h 914"/>
                <a:gd name="T4" fmla="*/ 223 w 909"/>
                <a:gd name="T5" fmla="*/ 849 h 914"/>
                <a:gd name="T6" fmla="*/ 142 w 909"/>
                <a:gd name="T7" fmla="*/ 789 h 914"/>
                <a:gd name="T8" fmla="*/ 76 w 909"/>
                <a:gd name="T9" fmla="*/ 710 h 914"/>
                <a:gd name="T10" fmla="*/ 26 w 909"/>
                <a:gd name="T11" fmla="*/ 611 h 914"/>
                <a:gd name="T12" fmla="*/ 7 w 909"/>
                <a:gd name="T13" fmla="*/ 542 h 914"/>
                <a:gd name="T14" fmla="*/ 0 w 909"/>
                <a:gd name="T15" fmla="*/ 436 h 914"/>
                <a:gd name="T16" fmla="*/ 17 w 909"/>
                <a:gd name="T17" fmla="*/ 332 h 914"/>
                <a:gd name="T18" fmla="*/ 57 w 909"/>
                <a:gd name="T19" fmla="*/ 235 h 914"/>
                <a:gd name="T20" fmla="*/ 117 w 909"/>
                <a:gd name="T21" fmla="*/ 150 h 914"/>
                <a:gd name="T22" fmla="*/ 169 w 909"/>
                <a:gd name="T23" fmla="*/ 102 h 914"/>
                <a:gd name="T24" fmla="*/ 216 w 909"/>
                <a:gd name="T25" fmla="*/ 69 h 914"/>
                <a:gd name="T26" fmla="*/ 266 w 909"/>
                <a:gd name="T27" fmla="*/ 44 h 914"/>
                <a:gd name="T28" fmla="*/ 372 w 909"/>
                <a:gd name="T29" fmla="*/ 10 h 914"/>
                <a:gd name="T30" fmla="*/ 447 w 909"/>
                <a:gd name="T31" fmla="*/ 0 h 914"/>
                <a:gd name="T32" fmla="*/ 535 w 909"/>
                <a:gd name="T33" fmla="*/ 10 h 914"/>
                <a:gd name="T34" fmla="*/ 618 w 909"/>
                <a:gd name="T35" fmla="*/ 33 h 914"/>
                <a:gd name="T36" fmla="*/ 692 w 909"/>
                <a:gd name="T37" fmla="*/ 69 h 914"/>
                <a:gd name="T38" fmla="*/ 759 w 909"/>
                <a:gd name="T39" fmla="*/ 118 h 914"/>
                <a:gd name="T40" fmla="*/ 818 w 909"/>
                <a:gd name="T41" fmla="*/ 184 h 914"/>
                <a:gd name="T42" fmla="*/ 853 w 909"/>
                <a:gd name="T43" fmla="*/ 236 h 914"/>
                <a:gd name="T44" fmla="*/ 889 w 909"/>
                <a:gd name="T45" fmla="*/ 321 h 914"/>
                <a:gd name="T46" fmla="*/ 907 w 909"/>
                <a:gd name="T47" fmla="*/ 407 h 914"/>
                <a:gd name="T48" fmla="*/ 908 w 909"/>
                <a:gd name="T49" fmla="*/ 494 h 914"/>
                <a:gd name="T50" fmla="*/ 893 w 909"/>
                <a:gd name="T51" fmla="*/ 577 h 914"/>
                <a:gd name="T52" fmla="*/ 861 w 909"/>
                <a:gd name="T53" fmla="*/ 658 h 914"/>
                <a:gd name="T54" fmla="*/ 817 w 909"/>
                <a:gd name="T55" fmla="*/ 730 h 914"/>
                <a:gd name="T56" fmla="*/ 760 w 909"/>
                <a:gd name="T57" fmla="*/ 793 h 914"/>
                <a:gd name="T58" fmla="*/ 691 w 909"/>
                <a:gd name="T59" fmla="*/ 846 h 914"/>
                <a:gd name="T60" fmla="*/ 611 w 909"/>
                <a:gd name="T61" fmla="*/ 884 h 914"/>
                <a:gd name="T62" fmla="*/ 523 w 909"/>
                <a:gd name="T63" fmla="*/ 906 h 914"/>
                <a:gd name="T64" fmla="*/ 470 w 909"/>
                <a:gd name="T65" fmla="*/ 912 h 914"/>
                <a:gd name="T66" fmla="*/ 767 w 909"/>
                <a:gd name="T67" fmla="*/ 323 h 914"/>
                <a:gd name="T68" fmla="*/ 762 w 909"/>
                <a:gd name="T69" fmla="*/ 302 h 914"/>
                <a:gd name="T70" fmla="*/ 741 w 909"/>
                <a:gd name="T71" fmla="*/ 276 h 914"/>
                <a:gd name="T72" fmla="*/ 715 w 909"/>
                <a:gd name="T73" fmla="*/ 259 h 914"/>
                <a:gd name="T74" fmla="*/ 691 w 909"/>
                <a:gd name="T75" fmla="*/ 254 h 914"/>
                <a:gd name="T76" fmla="*/ 669 w 909"/>
                <a:gd name="T77" fmla="*/ 264 h 914"/>
                <a:gd name="T78" fmla="*/ 535 w 909"/>
                <a:gd name="T79" fmla="*/ 396 h 914"/>
                <a:gd name="T80" fmla="*/ 408 w 909"/>
                <a:gd name="T81" fmla="*/ 524 h 914"/>
                <a:gd name="T82" fmla="*/ 391 w 909"/>
                <a:gd name="T83" fmla="*/ 532 h 914"/>
                <a:gd name="T84" fmla="*/ 374 w 909"/>
                <a:gd name="T85" fmla="*/ 524 h 914"/>
                <a:gd name="T86" fmla="*/ 348 w 909"/>
                <a:gd name="T87" fmla="*/ 497 h 914"/>
                <a:gd name="T88" fmla="*/ 289 w 909"/>
                <a:gd name="T89" fmla="*/ 438 h 914"/>
                <a:gd name="T90" fmla="*/ 257 w 909"/>
                <a:gd name="T91" fmla="*/ 415 h 914"/>
                <a:gd name="T92" fmla="*/ 230 w 909"/>
                <a:gd name="T93" fmla="*/ 419 h 914"/>
                <a:gd name="T94" fmla="*/ 208 w 909"/>
                <a:gd name="T95" fmla="*/ 437 h 914"/>
                <a:gd name="T96" fmla="*/ 184 w 909"/>
                <a:gd name="T97" fmla="*/ 470 h 914"/>
                <a:gd name="T98" fmla="*/ 187 w 909"/>
                <a:gd name="T99" fmla="*/ 500 h 914"/>
                <a:gd name="T100" fmla="*/ 203 w 909"/>
                <a:gd name="T101" fmla="*/ 522 h 914"/>
                <a:gd name="T102" fmla="*/ 350 w 909"/>
                <a:gd name="T103" fmla="*/ 668 h 914"/>
                <a:gd name="T104" fmla="*/ 385 w 909"/>
                <a:gd name="T105" fmla="*/ 691 h 914"/>
                <a:gd name="T106" fmla="*/ 402 w 909"/>
                <a:gd name="T107" fmla="*/ 692 h 914"/>
                <a:gd name="T108" fmla="*/ 429 w 909"/>
                <a:gd name="T109" fmla="*/ 678 h 914"/>
                <a:gd name="T110" fmla="*/ 748 w 909"/>
                <a:gd name="T111" fmla="*/ 361 h 914"/>
                <a:gd name="T112" fmla="*/ 762 w 909"/>
                <a:gd name="T113" fmla="*/ 345 h 914"/>
                <a:gd name="T114" fmla="*/ 767 w 909"/>
                <a:gd name="T115" fmla="*/ 329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914">
                  <a:moveTo>
                    <a:pt x="447" y="914"/>
                  </a:moveTo>
                  <a:lnTo>
                    <a:pt x="447" y="914"/>
                  </a:lnTo>
                  <a:lnTo>
                    <a:pt x="414" y="912"/>
                  </a:lnTo>
                  <a:lnTo>
                    <a:pt x="380" y="907"/>
                  </a:lnTo>
                  <a:lnTo>
                    <a:pt x="347" y="899"/>
                  </a:lnTo>
                  <a:lnTo>
                    <a:pt x="316" y="890"/>
                  </a:lnTo>
                  <a:lnTo>
                    <a:pt x="284" y="879"/>
                  </a:lnTo>
                  <a:lnTo>
                    <a:pt x="252" y="865"/>
                  </a:lnTo>
                  <a:lnTo>
                    <a:pt x="223" y="849"/>
                  </a:lnTo>
                  <a:lnTo>
                    <a:pt x="194" y="831"/>
                  </a:lnTo>
                  <a:lnTo>
                    <a:pt x="168" y="811"/>
                  </a:lnTo>
                  <a:lnTo>
                    <a:pt x="142" y="789"/>
                  </a:lnTo>
                  <a:lnTo>
                    <a:pt x="118" y="765"/>
                  </a:lnTo>
                  <a:lnTo>
                    <a:pt x="96" y="739"/>
                  </a:lnTo>
                  <a:lnTo>
                    <a:pt x="76" y="710"/>
                  </a:lnTo>
                  <a:lnTo>
                    <a:pt x="57" y="679"/>
                  </a:lnTo>
                  <a:lnTo>
                    <a:pt x="40" y="647"/>
                  </a:lnTo>
                  <a:lnTo>
                    <a:pt x="26" y="611"/>
                  </a:lnTo>
                  <a:lnTo>
                    <a:pt x="26" y="611"/>
                  </a:lnTo>
                  <a:lnTo>
                    <a:pt x="15" y="577"/>
                  </a:lnTo>
                  <a:lnTo>
                    <a:pt x="7" y="542"/>
                  </a:lnTo>
                  <a:lnTo>
                    <a:pt x="2" y="506"/>
                  </a:lnTo>
                  <a:lnTo>
                    <a:pt x="0" y="471"/>
                  </a:lnTo>
                  <a:lnTo>
                    <a:pt x="0" y="436"/>
                  </a:lnTo>
                  <a:lnTo>
                    <a:pt x="4" y="400"/>
                  </a:lnTo>
                  <a:lnTo>
                    <a:pt x="9" y="366"/>
                  </a:lnTo>
                  <a:lnTo>
                    <a:pt x="17" y="332"/>
                  </a:lnTo>
                  <a:lnTo>
                    <a:pt x="28" y="298"/>
                  </a:lnTo>
                  <a:lnTo>
                    <a:pt x="41" y="266"/>
                  </a:lnTo>
                  <a:lnTo>
                    <a:pt x="57" y="235"/>
                  </a:lnTo>
                  <a:lnTo>
                    <a:pt x="74" y="206"/>
                  </a:lnTo>
                  <a:lnTo>
                    <a:pt x="94" y="177"/>
                  </a:lnTo>
                  <a:lnTo>
                    <a:pt x="117" y="150"/>
                  </a:lnTo>
                  <a:lnTo>
                    <a:pt x="142" y="125"/>
                  </a:lnTo>
                  <a:lnTo>
                    <a:pt x="169" y="102"/>
                  </a:lnTo>
                  <a:lnTo>
                    <a:pt x="169" y="102"/>
                  </a:lnTo>
                  <a:lnTo>
                    <a:pt x="184" y="91"/>
                  </a:lnTo>
                  <a:lnTo>
                    <a:pt x="201" y="79"/>
                  </a:lnTo>
                  <a:lnTo>
                    <a:pt x="216" y="69"/>
                  </a:lnTo>
                  <a:lnTo>
                    <a:pt x="232" y="60"/>
                  </a:lnTo>
                  <a:lnTo>
                    <a:pt x="249" y="52"/>
                  </a:lnTo>
                  <a:lnTo>
                    <a:pt x="266" y="44"/>
                  </a:lnTo>
                  <a:lnTo>
                    <a:pt x="300" y="30"/>
                  </a:lnTo>
                  <a:lnTo>
                    <a:pt x="336" y="19"/>
                  </a:lnTo>
                  <a:lnTo>
                    <a:pt x="372" y="10"/>
                  </a:lnTo>
                  <a:lnTo>
                    <a:pt x="409" y="4"/>
                  </a:lnTo>
                  <a:lnTo>
                    <a:pt x="447" y="0"/>
                  </a:lnTo>
                  <a:lnTo>
                    <a:pt x="447" y="0"/>
                  </a:lnTo>
                  <a:lnTo>
                    <a:pt x="477" y="1"/>
                  </a:lnTo>
                  <a:lnTo>
                    <a:pt x="508" y="5"/>
                  </a:lnTo>
                  <a:lnTo>
                    <a:pt x="535" y="10"/>
                  </a:lnTo>
                  <a:lnTo>
                    <a:pt x="565" y="16"/>
                  </a:lnTo>
                  <a:lnTo>
                    <a:pt x="591" y="24"/>
                  </a:lnTo>
                  <a:lnTo>
                    <a:pt x="618" y="33"/>
                  </a:lnTo>
                  <a:lnTo>
                    <a:pt x="644" y="43"/>
                  </a:lnTo>
                  <a:lnTo>
                    <a:pt x="668" y="55"/>
                  </a:lnTo>
                  <a:lnTo>
                    <a:pt x="692" y="69"/>
                  </a:lnTo>
                  <a:lnTo>
                    <a:pt x="716" y="84"/>
                  </a:lnTo>
                  <a:lnTo>
                    <a:pt x="738" y="101"/>
                  </a:lnTo>
                  <a:lnTo>
                    <a:pt x="759" y="118"/>
                  </a:lnTo>
                  <a:lnTo>
                    <a:pt x="779" y="139"/>
                  </a:lnTo>
                  <a:lnTo>
                    <a:pt x="800" y="161"/>
                  </a:lnTo>
                  <a:lnTo>
                    <a:pt x="818" y="184"/>
                  </a:lnTo>
                  <a:lnTo>
                    <a:pt x="836" y="209"/>
                  </a:lnTo>
                  <a:lnTo>
                    <a:pt x="836" y="209"/>
                  </a:lnTo>
                  <a:lnTo>
                    <a:pt x="853" y="236"/>
                  </a:lnTo>
                  <a:lnTo>
                    <a:pt x="866" y="264"/>
                  </a:lnTo>
                  <a:lnTo>
                    <a:pt x="879" y="293"/>
                  </a:lnTo>
                  <a:lnTo>
                    <a:pt x="889" y="321"/>
                  </a:lnTo>
                  <a:lnTo>
                    <a:pt x="897" y="350"/>
                  </a:lnTo>
                  <a:lnTo>
                    <a:pt x="903" y="377"/>
                  </a:lnTo>
                  <a:lnTo>
                    <a:pt x="907" y="407"/>
                  </a:lnTo>
                  <a:lnTo>
                    <a:pt x="909" y="436"/>
                  </a:lnTo>
                  <a:lnTo>
                    <a:pt x="909" y="465"/>
                  </a:lnTo>
                  <a:lnTo>
                    <a:pt x="908" y="494"/>
                  </a:lnTo>
                  <a:lnTo>
                    <a:pt x="904" y="522"/>
                  </a:lnTo>
                  <a:lnTo>
                    <a:pt x="899" y="551"/>
                  </a:lnTo>
                  <a:lnTo>
                    <a:pt x="893" y="577"/>
                  </a:lnTo>
                  <a:lnTo>
                    <a:pt x="884" y="605"/>
                  </a:lnTo>
                  <a:lnTo>
                    <a:pt x="874" y="631"/>
                  </a:lnTo>
                  <a:lnTo>
                    <a:pt x="861" y="658"/>
                  </a:lnTo>
                  <a:lnTo>
                    <a:pt x="849" y="682"/>
                  </a:lnTo>
                  <a:lnTo>
                    <a:pt x="834" y="707"/>
                  </a:lnTo>
                  <a:lnTo>
                    <a:pt x="817" y="730"/>
                  </a:lnTo>
                  <a:lnTo>
                    <a:pt x="800" y="753"/>
                  </a:lnTo>
                  <a:lnTo>
                    <a:pt x="781" y="774"/>
                  </a:lnTo>
                  <a:lnTo>
                    <a:pt x="760" y="793"/>
                  </a:lnTo>
                  <a:lnTo>
                    <a:pt x="738" y="812"/>
                  </a:lnTo>
                  <a:lnTo>
                    <a:pt x="715" y="830"/>
                  </a:lnTo>
                  <a:lnTo>
                    <a:pt x="691" y="846"/>
                  </a:lnTo>
                  <a:lnTo>
                    <a:pt x="666" y="860"/>
                  </a:lnTo>
                  <a:lnTo>
                    <a:pt x="639" y="873"/>
                  </a:lnTo>
                  <a:lnTo>
                    <a:pt x="611" y="884"/>
                  </a:lnTo>
                  <a:lnTo>
                    <a:pt x="582" y="893"/>
                  </a:lnTo>
                  <a:lnTo>
                    <a:pt x="553" y="901"/>
                  </a:lnTo>
                  <a:lnTo>
                    <a:pt x="523" y="906"/>
                  </a:lnTo>
                  <a:lnTo>
                    <a:pt x="491" y="909"/>
                  </a:lnTo>
                  <a:lnTo>
                    <a:pt x="491" y="909"/>
                  </a:lnTo>
                  <a:lnTo>
                    <a:pt x="470" y="912"/>
                  </a:lnTo>
                  <a:lnTo>
                    <a:pt x="447" y="914"/>
                  </a:lnTo>
                  <a:lnTo>
                    <a:pt x="447" y="914"/>
                  </a:lnTo>
                  <a:close/>
                  <a:moveTo>
                    <a:pt x="767" y="323"/>
                  </a:moveTo>
                  <a:lnTo>
                    <a:pt x="767" y="323"/>
                  </a:lnTo>
                  <a:lnTo>
                    <a:pt x="765" y="312"/>
                  </a:lnTo>
                  <a:lnTo>
                    <a:pt x="762" y="302"/>
                  </a:lnTo>
                  <a:lnTo>
                    <a:pt x="757" y="292"/>
                  </a:lnTo>
                  <a:lnTo>
                    <a:pt x="749" y="284"/>
                  </a:lnTo>
                  <a:lnTo>
                    <a:pt x="741" y="276"/>
                  </a:lnTo>
                  <a:lnTo>
                    <a:pt x="734" y="270"/>
                  </a:lnTo>
                  <a:lnTo>
                    <a:pt x="715" y="259"/>
                  </a:lnTo>
                  <a:lnTo>
                    <a:pt x="715" y="259"/>
                  </a:lnTo>
                  <a:lnTo>
                    <a:pt x="707" y="255"/>
                  </a:lnTo>
                  <a:lnTo>
                    <a:pt x="698" y="252"/>
                  </a:lnTo>
                  <a:lnTo>
                    <a:pt x="691" y="254"/>
                  </a:lnTo>
                  <a:lnTo>
                    <a:pt x="683" y="255"/>
                  </a:lnTo>
                  <a:lnTo>
                    <a:pt x="677" y="259"/>
                  </a:lnTo>
                  <a:lnTo>
                    <a:pt x="669" y="264"/>
                  </a:lnTo>
                  <a:lnTo>
                    <a:pt x="655" y="275"/>
                  </a:lnTo>
                  <a:lnTo>
                    <a:pt x="655" y="275"/>
                  </a:lnTo>
                  <a:lnTo>
                    <a:pt x="535" y="396"/>
                  </a:lnTo>
                  <a:lnTo>
                    <a:pt x="415" y="518"/>
                  </a:lnTo>
                  <a:lnTo>
                    <a:pt x="415" y="518"/>
                  </a:lnTo>
                  <a:lnTo>
                    <a:pt x="408" y="524"/>
                  </a:lnTo>
                  <a:lnTo>
                    <a:pt x="403" y="528"/>
                  </a:lnTo>
                  <a:lnTo>
                    <a:pt x="396" y="532"/>
                  </a:lnTo>
                  <a:lnTo>
                    <a:pt x="391" y="532"/>
                  </a:lnTo>
                  <a:lnTo>
                    <a:pt x="385" y="532"/>
                  </a:lnTo>
                  <a:lnTo>
                    <a:pt x="380" y="528"/>
                  </a:lnTo>
                  <a:lnTo>
                    <a:pt x="374" y="524"/>
                  </a:lnTo>
                  <a:lnTo>
                    <a:pt x="367" y="518"/>
                  </a:lnTo>
                  <a:lnTo>
                    <a:pt x="367" y="518"/>
                  </a:lnTo>
                  <a:lnTo>
                    <a:pt x="348" y="497"/>
                  </a:lnTo>
                  <a:lnTo>
                    <a:pt x="330" y="477"/>
                  </a:lnTo>
                  <a:lnTo>
                    <a:pt x="289" y="438"/>
                  </a:lnTo>
                  <a:lnTo>
                    <a:pt x="289" y="438"/>
                  </a:lnTo>
                  <a:lnTo>
                    <a:pt x="278" y="428"/>
                  </a:lnTo>
                  <a:lnTo>
                    <a:pt x="266" y="420"/>
                  </a:lnTo>
                  <a:lnTo>
                    <a:pt x="257" y="415"/>
                  </a:lnTo>
                  <a:lnTo>
                    <a:pt x="247" y="414"/>
                  </a:lnTo>
                  <a:lnTo>
                    <a:pt x="239" y="415"/>
                  </a:lnTo>
                  <a:lnTo>
                    <a:pt x="230" y="419"/>
                  </a:lnTo>
                  <a:lnTo>
                    <a:pt x="220" y="427"/>
                  </a:lnTo>
                  <a:lnTo>
                    <a:pt x="208" y="437"/>
                  </a:lnTo>
                  <a:lnTo>
                    <a:pt x="208" y="437"/>
                  </a:lnTo>
                  <a:lnTo>
                    <a:pt x="198" y="448"/>
                  </a:lnTo>
                  <a:lnTo>
                    <a:pt x="189" y="460"/>
                  </a:lnTo>
                  <a:lnTo>
                    <a:pt x="184" y="470"/>
                  </a:lnTo>
                  <a:lnTo>
                    <a:pt x="182" y="480"/>
                  </a:lnTo>
                  <a:lnTo>
                    <a:pt x="183" y="490"/>
                  </a:lnTo>
                  <a:lnTo>
                    <a:pt x="187" y="500"/>
                  </a:lnTo>
                  <a:lnTo>
                    <a:pt x="194" y="510"/>
                  </a:lnTo>
                  <a:lnTo>
                    <a:pt x="203" y="522"/>
                  </a:lnTo>
                  <a:lnTo>
                    <a:pt x="203" y="522"/>
                  </a:lnTo>
                  <a:lnTo>
                    <a:pt x="276" y="595"/>
                  </a:lnTo>
                  <a:lnTo>
                    <a:pt x="350" y="668"/>
                  </a:lnTo>
                  <a:lnTo>
                    <a:pt x="350" y="668"/>
                  </a:lnTo>
                  <a:lnTo>
                    <a:pt x="362" y="678"/>
                  </a:lnTo>
                  <a:lnTo>
                    <a:pt x="374" y="687"/>
                  </a:lnTo>
                  <a:lnTo>
                    <a:pt x="385" y="691"/>
                  </a:lnTo>
                  <a:lnTo>
                    <a:pt x="390" y="692"/>
                  </a:lnTo>
                  <a:lnTo>
                    <a:pt x="396" y="693"/>
                  </a:lnTo>
                  <a:lnTo>
                    <a:pt x="402" y="692"/>
                  </a:lnTo>
                  <a:lnTo>
                    <a:pt x="407" y="691"/>
                  </a:lnTo>
                  <a:lnTo>
                    <a:pt x="418" y="687"/>
                  </a:lnTo>
                  <a:lnTo>
                    <a:pt x="429" y="678"/>
                  </a:lnTo>
                  <a:lnTo>
                    <a:pt x="441" y="667"/>
                  </a:lnTo>
                  <a:lnTo>
                    <a:pt x="441" y="667"/>
                  </a:lnTo>
                  <a:lnTo>
                    <a:pt x="748" y="361"/>
                  </a:lnTo>
                  <a:lnTo>
                    <a:pt x="748" y="361"/>
                  </a:lnTo>
                  <a:lnTo>
                    <a:pt x="755" y="353"/>
                  </a:lnTo>
                  <a:lnTo>
                    <a:pt x="762" y="345"/>
                  </a:lnTo>
                  <a:lnTo>
                    <a:pt x="764" y="340"/>
                  </a:lnTo>
                  <a:lnTo>
                    <a:pt x="765" y="335"/>
                  </a:lnTo>
                  <a:lnTo>
                    <a:pt x="767" y="329"/>
                  </a:lnTo>
                  <a:lnTo>
                    <a:pt x="767" y="323"/>
                  </a:lnTo>
                  <a:lnTo>
                    <a:pt x="767" y="323"/>
                  </a:lnTo>
                  <a:close/>
                </a:path>
              </a:pathLst>
            </a:custGeom>
            <a:solidFill>
              <a:srgbClr val="66AE1E"/>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812"/>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E52CB7DB-898A-6F4C-8D0F-AA77CBF1D5F8}"/>
              </a:ext>
            </a:extLst>
          </p:cNvPr>
          <p:cNvSpPr txBox="1"/>
          <p:nvPr/>
        </p:nvSpPr>
        <p:spPr>
          <a:xfrm>
            <a:off x="846599" y="1440995"/>
            <a:ext cx="2286000"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53535"/>
                </a:solidFill>
                <a:effectLst/>
                <a:uLnTx/>
                <a:uFillTx/>
                <a:latin typeface="Calibri Light" panose="020F0302020204030204"/>
                <a:ea typeface="+mn-ea"/>
                <a:cs typeface="+mn-cs"/>
              </a:rPr>
              <a:t>Humana.com</a:t>
            </a:r>
          </a:p>
        </p:txBody>
      </p:sp>
      <p:grpSp>
        <p:nvGrpSpPr>
          <p:cNvPr id="23" name="Group 22">
            <a:extLst>
              <a:ext uri="{FF2B5EF4-FFF2-40B4-BE49-F238E27FC236}">
                <a16:creationId xmlns:a16="http://schemas.microsoft.com/office/drawing/2014/main" id="{7F56579A-79E6-FF49-84F0-330BDC2AD093}"/>
              </a:ext>
            </a:extLst>
          </p:cNvPr>
          <p:cNvGrpSpPr/>
          <p:nvPr/>
        </p:nvGrpSpPr>
        <p:grpSpPr>
          <a:xfrm>
            <a:off x="567178" y="2605992"/>
            <a:ext cx="226158" cy="226158"/>
            <a:chOff x="243880" y="3628847"/>
            <a:chExt cx="186907" cy="186907"/>
          </a:xfrm>
        </p:grpSpPr>
        <p:sp>
          <p:nvSpPr>
            <p:cNvPr id="24" name="Oval 23">
              <a:extLst>
                <a:ext uri="{FF2B5EF4-FFF2-40B4-BE49-F238E27FC236}">
                  <a16:creationId xmlns:a16="http://schemas.microsoft.com/office/drawing/2014/main" id="{5A426E4F-FD6D-7A4F-92AD-4DF0527336DE}"/>
                </a:ext>
              </a:extLst>
            </p:cNvPr>
            <p:cNvSpPr/>
            <p:nvPr/>
          </p:nvSpPr>
          <p:spPr>
            <a:xfrm>
              <a:off x="243880" y="3628847"/>
              <a:ext cx="186907" cy="186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Freeform 110">
              <a:extLst>
                <a:ext uri="{FF2B5EF4-FFF2-40B4-BE49-F238E27FC236}">
                  <a16:creationId xmlns:a16="http://schemas.microsoft.com/office/drawing/2014/main" id="{ADDBF197-06B2-EC4B-B479-ED1C268DB453}"/>
                </a:ext>
              </a:extLst>
            </p:cNvPr>
            <p:cNvSpPr>
              <a:spLocks noEditPoints="1"/>
            </p:cNvSpPr>
            <p:nvPr/>
          </p:nvSpPr>
          <p:spPr bwMode="auto">
            <a:xfrm>
              <a:off x="265505" y="3650862"/>
              <a:ext cx="143656" cy="144602"/>
            </a:xfrm>
            <a:custGeom>
              <a:avLst/>
              <a:gdLst>
                <a:gd name="T0" fmla="*/ 414 w 909"/>
                <a:gd name="T1" fmla="*/ 912 h 914"/>
                <a:gd name="T2" fmla="*/ 316 w 909"/>
                <a:gd name="T3" fmla="*/ 890 h 914"/>
                <a:gd name="T4" fmla="*/ 223 w 909"/>
                <a:gd name="T5" fmla="*/ 849 h 914"/>
                <a:gd name="T6" fmla="*/ 142 w 909"/>
                <a:gd name="T7" fmla="*/ 789 h 914"/>
                <a:gd name="T8" fmla="*/ 76 w 909"/>
                <a:gd name="T9" fmla="*/ 710 h 914"/>
                <a:gd name="T10" fmla="*/ 26 w 909"/>
                <a:gd name="T11" fmla="*/ 611 h 914"/>
                <a:gd name="T12" fmla="*/ 7 w 909"/>
                <a:gd name="T13" fmla="*/ 542 h 914"/>
                <a:gd name="T14" fmla="*/ 0 w 909"/>
                <a:gd name="T15" fmla="*/ 436 h 914"/>
                <a:gd name="T16" fmla="*/ 17 w 909"/>
                <a:gd name="T17" fmla="*/ 332 h 914"/>
                <a:gd name="T18" fmla="*/ 57 w 909"/>
                <a:gd name="T19" fmla="*/ 235 h 914"/>
                <a:gd name="T20" fmla="*/ 117 w 909"/>
                <a:gd name="T21" fmla="*/ 150 h 914"/>
                <a:gd name="T22" fmla="*/ 169 w 909"/>
                <a:gd name="T23" fmla="*/ 102 h 914"/>
                <a:gd name="T24" fmla="*/ 216 w 909"/>
                <a:gd name="T25" fmla="*/ 69 h 914"/>
                <a:gd name="T26" fmla="*/ 266 w 909"/>
                <a:gd name="T27" fmla="*/ 44 h 914"/>
                <a:gd name="T28" fmla="*/ 372 w 909"/>
                <a:gd name="T29" fmla="*/ 10 h 914"/>
                <a:gd name="T30" fmla="*/ 447 w 909"/>
                <a:gd name="T31" fmla="*/ 0 h 914"/>
                <a:gd name="T32" fmla="*/ 535 w 909"/>
                <a:gd name="T33" fmla="*/ 10 h 914"/>
                <a:gd name="T34" fmla="*/ 618 w 909"/>
                <a:gd name="T35" fmla="*/ 33 h 914"/>
                <a:gd name="T36" fmla="*/ 692 w 909"/>
                <a:gd name="T37" fmla="*/ 69 h 914"/>
                <a:gd name="T38" fmla="*/ 759 w 909"/>
                <a:gd name="T39" fmla="*/ 118 h 914"/>
                <a:gd name="T40" fmla="*/ 818 w 909"/>
                <a:gd name="T41" fmla="*/ 184 h 914"/>
                <a:gd name="T42" fmla="*/ 853 w 909"/>
                <a:gd name="T43" fmla="*/ 236 h 914"/>
                <a:gd name="T44" fmla="*/ 889 w 909"/>
                <a:gd name="T45" fmla="*/ 321 h 914"/>
                <a:gd name="T46" fmla="*/ 907 w 909"/>
                <a:gd name="T47" fmla="*/ 407 h 914"/>
                <a:gd name="T48" fmla="*/ 908 w 909"/>
                <a:gd name="T49" fmla="*/ 494 h 914"/>
                <a:gd name="T50" fmla="*/ 893 w 909"/>
                <a:gd name="T51" fmla="*/ 577 h 914"/>
                <a:gd name="T52" fmla="*/ 861 w 909"/>
                <a:gd name="T53" fmla="*/ 658 h 914"/>
                <a:gd name="T54" fmla="*/ 817 w 909"/>
                <a:gd name="T55" fmla="*/ 730 h 914"/>
                <a:gd name="T56" fmla="*/ 760 w 909"/>
                <a:gd name="T57" fmla="*/ 793 h 914"/>
                <a:gd name="T58" fmla="*/ 691 w 909"/>
                <a:gd name="T59" fmla="*/ 846 h 914"/>
                <a:gd name="T60" fmla="*/ 611 w 909"/>
                <a:gd name="T61" fmla="*/ 884 h 914"/>
                <a:gd name="T62" fmla="*/ 523 w 909"/>
                <a:gd name="T63" fmla="*/ 906 h 914"/>
                <a:gd name="T64" fmla="*/ 470 w 909"/>
                <a:gd name="T65" fmla="*/ 912 h 914"/>
                <a:gd name="T66" fmla="*/ 767 w 909"/>
                <a:gd name="T67" fmla="*/ 323 h 914"/>
                <a:gd name="T68" fmla="*/ 762 w 909"/>
                <a:gd name="T69" fmla="*/ 302 h 914"/>
                <a:gd name="T70" fmla="*/ 741 w 909"/>
                <a:gd name="T71" fmla="*/ 276 h 914"/>
                <a:gd name="T72" fmla="*/ 715 w 909"/>
                <a:gd name="T73" fmla="*/ 259 h 914"/>
                <a:gd name="T74" fmla="*/ 691 w 909"/>
                <a:gd name="T75" fmla="*/ 254 h 914"/>
                <a:gd name="T76" fmla="*/ 669 w 909"/>
                <a:gd name="T77" fmla="*/ 264 h 914"/>
                <a:gd name="T78" fmla="*/ 535 w 909"/>
                <a:gd name="T79" fmla="*/ 396 h 914"/>
                <a:gd name="T80" fmla="*/ 408 w 909"/>
                <a:gd name="T81" fmla="*/ 524 h 914"/>
                <a:gd name="T82" fmla="*/ 391 w 909"/>
                <a:gd name="T83" fmla="*/ 532 h 914"/>
                <a:gd name="T84" fmla="*/ 374 w 909"/>
                <a:gd name="T85" fmla="*/ 524 h 914"/>
                <a:gd name="T86" fmla="*/ 348 w 909"/>
                <a:gd name="T87" fmla="*/ 497 h 914"/>
                <a:gd name="T88" fmla="*/ 289 w 909"/>
                <a:gd name="T89" fmla="*/ 438 h 914"/>
                <a:gd name="T90" fmla="*/ 257 w 909"/>
                <a:gd name="T91" fmla="*/ 415 h 914"/>
                <a:gd name="T92" fmla="*/ 230 w 909"/>
                <a:gd name="T93" fmla="*/ 419 h 914"/>
                <a:gd name="T94" fmla="*/ 208 w 909"/>
                <a:gd name="T95" fmla="*/ 437 h 914"/>
                <a:gd name="T96" fmla="*/ 184 w 909"/>
                <a:gd name="T97" fmla="*/ 470 h 914"/>
                <a:gd name="T98" fmla="*/ 187 w 909"/>
                <a:gd name="T99" fmla="*/ 500 h 914"/>
                <a:gd name="T100" fmla="*/ 203 w 909"/>
                <a:gd name="T101" fmla="*/ 522 h 914"/>
                <a:gd name="T102" fmla="*/ 350 w 909"/>
                <a:gd name="T103" fmla="*/ 668 h 914"/>
                <a:gd name="T104" fmla="*/ 385 w 909"/>
                <a:gd name="T105" fmla="*/ 691 h 914"/>
                <a:gd name="T106" fmla="*/ 402 w 909"/>
                <a:gd name="T107" fmla="*/ 692 h 914"/>
                <a:gd name="T108" fmla="*/ 429 w 909"/>
                <a:gd name="T109" fmla="*/ 678 h 914"/>
                <a:gd name="T110" fmla="*/ 748 w 909"/>
                <a:gd name="T111" fmla="*/ 361 h 914"/>
                <a:gd name="T112" fmla="*/ 762 w 909"/>
                <a:gd name="T113" fmla="*/ 345 h 914"/>
                <a:gd name="T114" fmla="*/ 767 w 909"/>
                <a:gd name="T115" fmla="*/ 329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914">
                  <a:moveTo>
                    <a:pt x="447" y="914"/>
                  </a:moveTo>
                  <a:lnTo>
                    <a:pt x="447" y="914"/>
                  </a:lnTo>
                  <a:lnTo>
                    <a:pt x="414" y="912"/>
                  </a:lnTo>
                  <a:lnTo>
                    <a:pt x="380" y="907"/>
                  </a:lnTo>
                  <a:lnTo>
                    <a:pt x="347" y="899"/>
                  </a:lnTo>
                  <a:lnTo>
                    <a:pt x="316" y="890"/>
                  </a:lnTo>
                  <a:lnTo>
                    <a:pt x="284" y="879"/>
                  </a:lnTo>
                  <a:lnTo>
                    <a:pt x="252" y="865"/>
                  </a:lnTo>
                  <a:lnTo>
                    <a:pt x="223" y="849"/>
                  </a:lnTo>
                  <a:lnTo>
                    <a:pt x="194" y="831"/>
                  </a:lnTo>
                  <a:lnTo>
                    <a:pt x="168" y="811"/>
                  </a:lnTo>
                  <a:lnTo>
                    <a:pt x="142" y="789"/>
                  </a:lnTo>
                  <a:lnTo>
                    <a:pt x="118" y="765"/>
                  </a:lnTo>
                  <a:lnTo>
                    <a:pt x="96" y="739"/>
                  </a:lnTo>
                  <a:lnTo>
                    <a:pt x="76" y="710"/>
                  </a:lnTo>
                  <a:lnTo>
                    <a:pt x="57" y="679"/>
                  </a:lnTo>
                  <a:lnTo>
                    <a:pt x="40" y="647"/>
                  </a:lnTo>
                  <a:lnTo>
                    <a:pt x="26" y="611"/>
                  </a:lnTo>
                  <a:lnTo>
                    <a:pt x="26" y="611"/>
                  </a:lnTo>
                  <a:lnTo>
                    <a:pt x="15" y="577"/>
                  </a:lnTo>
                  <a:lnTo>
                    <a:pt x="7" y="542"/>
                  </a:lnTo>
                  <a:lnTo>
                    <a:pt x="2" y="506"/>
                  </a:lnTo>
                  <a:lnTo>
                    <a:pt x="0" y="471"/>
                  </a:lnTo>
                  <a:lnTo>
                    <a:pt x="0" y="436"/>
                  </a:lnTo>
                  <a:lnTo>
                    <a:pt x="4" y="400"/>
                  </a:lnTo>
                  <a:lnTo>
                    <a:pt x="9" y="366"/>
                  </a:lnTo>
                  <a:lnTo>
                    <a:pt x="17" y="332"/>
                  </a:lnTo>
                  <a:lnTo>
                    <a:pt x="28" y="298"/>
                  </a:lnTo>
                  <a:lnTo>
                    <a:pt x="41" y="266"/>
                  </a:lnTo>
                  <a:lnTo>
                    <a:pt x="57" y="235"/>
                  </a:lnTo>
                  <a:lnTo>
                    <a:pt x="74" y="206"/>
                  </a:lnTo>
                  <a:lnTo>
                    <a:pt x="94" y="177"/>
                  </a:lnTo>
                  <a:lnTo>
                    <a:pt x="117" y="150"/>
                  </a:lnTo>
                  <a:lnTo>
                    <a:pt x="142" y="125"/>
                  </a:lnTo>
                  <a:lnTo>
                    <a:pt x="169" y="102"/>
                  </a:lnTo>
                  <a:lnTo>
                    <a:pt x="169" y="102"/>
                  </a:lnTo>
                  <a:lnTo>
                    <a:pt x="184" y="91"/>
                  </a:lnTo>
                  <a:lnTo>
                    <a:pt x="201" y="79"/>
                  </a:lnTo>
                  <a:lnTo>
                    <a:pt x="216" y="69"/>
                  </a:lnTo>
                  <a:lnTo>
                    <a:pt x="232" y="60"/>
                  </a:lnTo>
                  <a:lnTo>
                    <a:pt x="249" y="52"/>
                  </a:lnTo>
                  <a:lnTo>
                    <a:pt x="266" y="44"/>
                  </a:lnTo>
                  <a:lnTo>
                    <a:pt x="300" y="30"/>
                  </a:lnTo>
                  <a:lnTo>
                    <a:pt x="336" y="19"/>
                  </a:lnTo>
                  <a:lnTo>
                    <a:pt x="372" y="10"/>
                  </a:lnTo>
                  <a:lnTo>
                    <a:pt x="409" y="4"/>
                  </a:lnTo>
                  <a:lnTo>
                    <a:pt x="447" y="0"/>
                  </a:lnTo>
                  <a:lnTo>
                    <a:pt x="447" y="0"/>
                  </a:lnTo>
                  <a:lnTo>
                    <a:pt x="477" y="1"/>
                  </a:lnTo>
                  <a:lnTo>
                    <a:pt x="508" y="5"/>
                  </a:lnTo>
                  <a:lnTo>
                    <a:pt x="535" y="10"/>
                  </a:lnTo>
                  <a:lnTo>
                    <a:pt x="565" y="16"/>
                  </a:lnTo>
                  <a:lnTo>
                    <a:pt x="591" y="24"/>
                  </a:lnTo>
                  <a:lnTo>
                    <a:pt x="618" y="33"/>
                  </a:lnTo>
                  <a:lnTo>
                    <a:pt x="644" y="43"/>
                  </a:lnTo>
                  <a:lnTo>
                    <a:pt x="668" y="55"/>
                  </a:lnTo>
                  <a:lnTo>
                    <a:pt x="692" y="69"/>
                  </a:lnTo>
                  <a:lnTo>
                    <a:pt x="716" y="84"/>
                  </a:lnTo>
                  <a:lnTo>
                    <a:pt x="738" y="101"/>
                  </a:lnTo>
                  <a:lnTo>
                    <a:pt x="759" y="118"/>
                  </a:lnTo>
                  <a:lnTo>
                    <a:pt x="779" y="139"/>
                  </a:lnTo>
                  <a:lnTo>
                    <a:pt x="800" y="161"/>
                  </a:lnTo>
                  <a:lnTo>
                    <a:pt x="818" y="184"/>
                  </a:lnTo>
                  <a:lnTo>
                    <a:pt x="836" y="209"/>
                  </a:lnTo>
                  <a:lnTo>
                    <a:pt x="836" y="209"/>
                  </a:lnTo>
                  <a:lnTo>
                    <a:pt x="853" y="236"/>
                  </a:lnTo>
                  <a:lnTo>
                    <a:pt x="866" y="264"/>
                  </a:lnTo>
                  <a:lnTo>
                    <a:pt x="879" y="293"/>
                  </a:lnTo>
                  <a:lnTo>
                    <a:pt x="889" y="321"/>
                  </a:lnTo>
                  <a:lnTo>
                    <a:pt x="897" y="350"/>
                  </a:lnTo>
                  <a:lnTo>
                    <a:pt x="903" y="377"/>
                  </a:lnTo>
                  <a:lnTo>
                    <a:pt x="907" y="407"/>
                  </a:lnTo>
                  <a:lnTo>
                    <a:pt x="909" y="436"/>
                  </a:lnTo>
                  <a:lnTo>
                    <a:pt x="909" y="465"/>
                  </a:lnTo>
                  <a:lnTo>
                    <a:pt x="908" y="494"/>
                  </a:lnTo>
                  <a:lnTo>
                    <a:pt x="904" y="522"/>
                  </a:lnTo>
                  <a:lnTo>
                    <a:pt x="899" y="551"/>
                  </a:lnTo>
                  <a:lnTo>
                    <a:pt x="893" y="577"/>
                  </a:lnTo>
                  <a:lnTo>
                    <a:pt x="884" y="605"/>
                  </a:lnTo>
                  <a:lnTo>
                    <a:pt x="874" y="631"/>
                  </a:lnTo>
                  <a:lnTo>
                    <a:pt x="861" y="658"/>
                  </a:lnTo>
                  <a:lnTo>
                    <a:pt x="849" y="682"/>
                  </a:lnTo>
                  <a:lnTo>
                    <a:pt x="834" y="707"/>
                  </a:lnTo>
                  <a:lnTo>
                    <a:pt x="817" y="730"/>
                  </a:lnTo>
                  <a:lnTo>
                    <a:pt x="800" y="753"/>
                  </a:lnTo>
                  <a:lnTo>
                    <a:pt x="781" y="774"/>
                  </a:lnTo>
                  <a:lnTo>
                    <a:pt x="760" y="793"/>
                  </a:lnTo>
                  <a:lnTo>
                    <a:pt x="738" y="812"/>
                  </a:lnTo>
                  <a:lnTo>
                    <a:pt x="715" y="830"/>
                  </a:lnTo>
                  <a:lnTo>
                    <a:pt x="691" y="846"/>
                  </a:lnTo>
                  <a:lnTo>
                    <a:pt x="666" y="860"/>
                  </a:lnTo>
                  <a:lnTo>
                    <a:pt x="639" y="873"/>
                  </a:lnTo>
                  <a:lnTo>
                    <a:pt x="611" y="884"/>
                  </a:lnTo>
                  <a:lnTo>
                    <a:pt x="582" y="893"/>
                  </a:lnTo>
                  <a:lnTo>
                    <a:pt x="553" y="901"/>
                  </a:lnTo>
                  <a:lnTo>
                    <a:pt x="523" y="906"/>
                  </a:lnTo>
                  <a:lnTo>
                    <a:pt x="491" y="909"/>
                  </a:lnTo>
                  <a:lnTo>
                    <a:pt x="491" y="909"/>
                  </a:lnTo>
                  <a:lnTo>
                    <a:pt x="470" y="912"/>
                  </a:lnTo>
                  <a:lnTo>
                    <a:pt x="447" y="914"/>
                  </a:lnTo>
                  <a:lnTo>
                    <a:pt x="447" y="914"/>
                  </a:lnTo>
                  <a:close/>
                  <a:moveTo>
                    <a:pt x="767" y="323"/>
                  </a:moveTo>
                  <a:lnTo>
                    <a:pt x="767" y="323"/>
                  </a:lnTo>
                  <a:lnTo>
                    <a:pt x="765" y="312"/>
                  </a:lnTo>
                  <a:lnTo>
                    <a:pt x="762" y="302"/>
                  </a:lnTo>
                  <a:lnTo>
                    <a:pt x="757" y="292"/>
                  </a:lnTo>
                  <a:lnTo>
                    <a:pt x="749" y="284"/>
                  </a:lnTo>
                  <a:lnTo>
                    <a:pt x="741" y="276"/>
                  </a:lnTo>
                  <a:lnTo>
                    <a:pt x="734" y="270"/>
                  </a:lnTo>
                  <a:lnTo>
                    <a:pt x="715" y="259"/>
                  </a:lnTo>
                  <a:lnTo>
                    <a:pt x="715" y="259"/>
                  </a:lnTo>
                  <a:lnTo>
                    <a:pt x="707" y="255"/>
                  </a:lnTo>
                  <a:lnTo>
                    <a:pt x="698" y="252"/>
                  </a:lnTo>
                  <a:lnTo>
                    <a:pt x="691" y="254"/>
                  </a:lnTo>
                  <a:lnTo>
                    <a:pt x="683" y="255"/>
                  </a:lnTo>
                  <a:lnTo>
                    <a:pt x="677" y="259"/>
                  </a:lnTo>
                  <a:lnTo>
                    <a:pt x="669" y="264"/>
                  </a:lnTo>
                  <a:lnTo>
                    <a:pt x="655" y="275"/>
                  </a:lnTo>
                  <a:lnTo>
                    <a:pt x="655" y="275"/>
                  </a:lnTo>
                  <a:lnTo>
                    <a:pt x="535" y="396"/>
                  </a:lnTo>
                  <a:lnTo>
                    <a:pt x="415" y="518"/>
                  </a:lnTo>
                  <a:lnTo>
                    <a:pt x="415" y="518"/>
                  </a:lnTo>
                  <a:lnTo>
                    <a:pt x="408" y="524"/>
                  </a:lnTo>
                  <a:lnTo>
                    <a:pt x="403" y="528"/>
                  </a:lnTo>
                  <a:lnTo>
                    <a:pt x="396" y="532"/>
                  </a:lnTo>
                  <a:lnTo>
                    <a:pt x="391" y="532"/>
                  </a:lnTo>
                  <a:lnTo>
                    <a:pt x="385" y="532"/>
                  </a:lnTo>
                  <a:lnTo>
                    <a:pt x="380" y="528"/>
                  </a:lnTo>
                  <a:lnTo>
                    <a:pt x="374" y="524"/>
                  </a:lnTo>
                  <a:lnTo>
                    <a:pt x="367" y="518"/>
                  </a:lnTo>
                  <a:lnTo>
                    <a:pt x="367" y="518"/>
                  </a:lnTo>
                  <a:lnTo>
                    <a:pt x="348" y="497"/>
                  </a:lnTo>
                  <a:lnTo>
                    <a:pt x="330" y="477"/>
                  </a:lnTo>
                  <a:lnTo>
                    <a:pt x="289" y="438"/>
                  </a:lnTo>
                  <a:lnTo>
                    <a:pt x="289" y="438"/>
                  </a:lnTo>
                  <a:lnTo>
                    <a:pt x="278" y="428"/>
                  </a:lnTo>
                  <a:lnTo>
                    <a:pt x="266" y="420"/>
                  </a:lnTo>
                  <a:lnTo>
                    <a:pt x="257" y="415"/>
                  </a:lnTo>
                  <a:lnTo>
                    <a:pt x="247" y="414"/>
                  </a:lnTo>
                  <a:lnTo>
                    <a:pt x="239" y="415"/>
                  </a:lnTo>
                  <a:lnTo>
                    <a:pt x="230" y="419"/>
                  </a:lnTo>
                  <a:lnTo>
                    <a:pt x="220" y="427"/>
                  </a:lnTo>
                  <a:lnTo>
                    <a:pt x="208" y="437"/>
                  </a:lnTo>
                  <a:lnTo>
                    <a:pt x="208" y="437"/>
                  </a:lnTo>
                  <a:lnTo>
                    <a:pt x="198" y="448"/>
                  </a:lnTo>
                  <a:lnTo>
                    <a:pt x="189" y="460"/>
                  </a:lnTo>
                  <a:lnTo>
                    <a:pt x="184" y="470"/>
                  </a:lnTo>
                  <a:lnTo>
                    <a:pt x="182" y="480"/>
                  </a:lnTo>
                  <a:lnTo>
                    <a:pt x="183" y="490"/>
                  </a:lnTo>
                  <a:lnTo>
                    <a:pt x="187" y="500"/>
                  </a:lnTo>
                  <a:lnTo>
                    <a:pt x="194" y="510"/>
                  </a:lnTo>
                  <a:lnTo>
                    <a:pt x="203" y="522"/>
                  </a:lnTo>
                  <a:lnTo>
                    <a:pt x="203" y="522"/>
                  </a:lnTo>
                  <a:lnTo>
                    <a:pt x="276" y="595"/>
                  </a:lnTo>
                  <a:lnTo>
                    <a:pt x="350" y="668"/>
                  </a:lnTo>
                  <a:lnTo>
                    <a:pt x="350" y="668"/>
                  </a:lnTo>
                  <a:lnTo>
                    <a:pt x="362" y="678"/>
                  </a:lnTo>
                  <a:lnTo>
                    <a:pt x="374" y="687"/>
                  </a:lnTo>
                  <a:lnTo>
                    <a:pt x="385" y="691"/>
                  </a:lnTo>
                  <a:lnTo>
                    <a:pt x="390" y="692"/>
                  </a:lnTo>
                  <a:lnTo>
                    <a:pt x="396" y="693"/>
                  </a:lnTo>
                  <a:lnTo>
                    <a:pt x="402" y="692"/>
                  </a:lnTo>
                  <a:lnTo>
                    <a:pt x="407" y="691"/>
                  </a:lnTo>
                  <a:lnTo>
                    <a:pt x="418" y="687"/>
                  </a:lnTo>
                  <a:lnTo>
                    <a:pt x="429" y="678"/>
                  </a:lnTo>
                  <a:lnTo>
                    <a:pt x="441" y="667"/>
                  </a:lnTo>
                  <a:lnTo>
                    <a:pt x="441" y="667"/>
                  </a:lnTo>
                  <a:lnTo>
                    <a:pt x="748" y="361"/>
                  </a:lnTo>
                  <a:lnTo>
                    <a:pt x="748" y="361"/>
                  </a:lnTo>
                  <a:lnTo>
                    <a:pt x="755" y="353"/>
                  </a:lnTo>
                  <a:lnTo>
                    <a:pt x="762" y="345"/>
                  </a:lnTo>
                  <a:lnTo>
                    <a:pt x="764" y="340"/>
                  </a:lnTo>
                  <a:lnTo>
                    <a:pt x="765" y="335"/>
                  </a:lnTo>
                  <a:lnTo>
                    <a:pt x="767" y="329"/>
                  </a:lnTo>
                  <a:lnTo>
                    <a:pt x="767" y="323"/>
                  </a:lnTo>
                  <a:lnTo>
                    <a:pt x="767" y="323"/>
                  </a:lnTo>
                  <a:close/>
                </a:path>
              </a:pathLst>
            </a:custGeom>
            <a:solidFill>
              <a:srgbClr val="66AE1E"/>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812"/>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23FFAA6F-DACC-EC4E-BE1A-2BC3EDFC01C8}"/>
              </a:ext>
            </a:extLst>
          </p:cNvPr>
          <p:cNvSpPr txBox="1"/>
          <p:nvPr/>
        </p:nvSpPr>
        <p:spPr>
          <a:xfrm>
            <a:off x="865646" y="1953993"/>
            <a:ext cx="2286000"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53535"/>
                </a:solidFill>
                <a:effectLst/>
                <a:uLnTx/>
                <a:uFillTx/>
                <a:latin typeface="Calibri Light" panose="020F0302020204030204"/>
                <a:ea typeface="+mn-ea"/>
                <a:cs typeface="+mn-cs"/>
              </a:rPr>
              <a:t>Mobile support</a:t>
            </a:r>
          </a:p>
        </p:txBody>
      </p:sp>
      <p:grpSp>
        <p:nvGrpSpPr>
          <p:cNvPr id="29" name="Group 28">
            <a:extLst>
              <a:ext uri="{FF2B5EF4-FFF2-40B4-BE49-F238E27FC236}">
                <a16:creationId xmlns:a16="http://schemas.microsoft.com/office/drawing/2014/main" id="{C9A7464E-22FC-CF48-ADCA-901F2E3A3838}"/>
              </a:ext>
            </a:extLst>
          </p:cNvPr>
          <p:cNvGrpSpPr/>
          <p:nvPr/>
        </p:nvGrpSpPr>
        <p:grpSpPr>
          <a:xfrm>
            <a:off x="556312" y="1497501"/>
            <a:ext cx="226158" cy="226158"/>
            <a:chOff x="243880" y="3628847"/>
            <a:chExt cx="186907" cy="186907"/>
          </a:xfrm>
        </p:grpSpPr>
        <p:sp>
          <p:nvSpPr>
            <p:cNvPr id="30" name="Oval 29">
              <a:extLst>
                <a:ext uri="{FF2B5EF4-FFF2-40B4-BE49-F238E27FC236}">
                  <a16:creationId xmlns:a16="http://schemas.microsoft.com/office/drawing/2014/main" id="{350DD490-EC8D-AE47-B353-3B17FF1CDBE5}"/>
                </a:ext>
              </a:extLst>
            </p:cNvPr>
            <p:cNvSpPr/>
            <p:nvPr/>
          </p:nvSpPr>
          <p:spPr>
            <a:xfrm>
              <a:off x="243880" y="3628847"/>
              <a:ext cx="186907" cy="186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110">
              <a:extLst>
                <a:ext uri="{FF2B5EF4-FFF2-40B4-BE49-F238E27FC236}">
                  <a16:creationId xmlns:a16="http://schemas.microsoft.com/office/drawing/2014/main" id="{4F0D4718-2EF7-AB48-AB45-59ED56EDB91F}"/>
                </a:ext>
              </a:extLst>
            </p:cNvPr>
            <p:cNvSpPr>
              <a:spLocks noEditPoints="1"/>
            </p:cNvSpPr>
            <p:nvPr/>
          </p:nvSpPr>
          <p:spPr bwMode="auto">
            <a:xfrm>
              <a:off x="265505" y="3650862"/>
              <a:ext cx="143656" cy="144602"/>
            </a:xfrm>
            <a:custGeom>
              <a:avLst/>
              <a:gdLst>
                <a:gd name="T0" fmla="*/ 414 w 909"/>
                <a:gd name="T1" fmla="*/ 912 h 914"/>
                <a:gd name="T2" fmla="*/ 316 w 909"/>
                <a:gd name="T3" fmla="*/ 890 h 914"/>
                <a:gd name="T4" fmla="*/ 223 w 909"/>
                <a:gd name="T5" fmla="*/ 849 h 914"/>
                <a:gd name="T6" fmla="*/ 142 w 909"/>
                <a:gd name="T7" fmla="*/ 789 h 914"/>
                <a:gd name="T8" fmla="*/ 76 w 909"/>
                <a:gd name="T9" fmla="*/ 710 h 914"/>
                <a:gd name="T10" fmla="*/ 26 w 909"/>
                <a:gd name="T11" fmla="*/ 611 h 914"/>
                <a:gd name="T12" fmla="*/ 7 w 909"/>
                <a:gd name="T13" fmla="*/ 542 h 914"/>
                <a:gd name="T14" fmla="*/ 0 w 909"/>
                <a:gd name="T15" fmla="*/ 436 h 914"/>
                <a:gd name="T16" fmla="*/ 17 w 909"/>
                <a:gd name="T17" fmla="*/ 332 h 914"/>
                <a:gd name="T18" fmla="*/ 57 w 909"/>
                <a:gd name="T19" fmla="*/ 235 h 914"/>
                <a:gd name="T20" fmla="*/ 117 w 909"/>
                <a:gd name="T21" fmla="*/ 150 h 914"/>
                <a:gd name="T22" fmla="*/ 169 w 909"/>
                <a:gd name="T23" fmla="*/ 102 h 914"/>
                <a:gd name="T24" fmla="*/ 216 w 909"/>
                <a:gd name="T25" fmla="*/ 69 h 914"/>
                <a:gd name="T26" fmla="*/ 266 w 909"/>
                <a:gd name="T27" fmla="*/ 44 h 914"/>
                <a:gd name="T28" fmla="*/ 372 w 909"/>
                <a:gd name="T29" fmla="*/ 10 h 914"/>
                <a:gd name="T30" fmla="*/ 447 w 909"/>
                <a:gd name="T31" fmla="*/ 0 h 914"/>
                <a:gd name="T32" fmla="*/ 535 w 909"/>
                <a:gd name="T33" fmla="*/ 10 h 914"/>
                <a:gd name="T34" fmla="*/ 618 w 909"/>
                <a:gd name="T35" fmla="*/ 33 h 914"/>
                <a:gd name="T36" fmla="*/ 692 w 909"/>
                <a:gd name="T37" fmla="*/ 69 h 914"/>
                <a:gd name="T38" fmla="*/ 759 w 909"/>
                <a:gd name="T39" fmla="*/ 118 h 914"/>
                <a:gd name="T40" fmla="*/ 818 w 909"/>
                <a:gd name="T41" fmla="*/ 184 h 914"/>
                <a:gd name="T42" fmla="*/ 853 w 909"/>
                <a:gd name="T43" fmla="*/ 236 h 914"/>
                <a:gd name="T44" fmla="*/ 889 w 909"/>
                <a:gd name="T45" fmla="*/ 321 h 914"/>
                <a:gd name="T46" fmla="*/ 907 w 909"/>
                <a:gd name="T47" fmla="*/ 407 h 914"/>
                <a:gd name="T48" fmla="*/ 908 w 909"/>
                <a:gd name="T49" fmla="*/ 494 h 914"/>
                <a:gd name="T50" fmla="*/ 893 w 909"/>
                <a:gd name="T51" fmla="*/ 577 h 914"/>
                <a:gd name="T52" fmla="*/ 861 w 909"/>
                <a:gd name="T53" fmla="*/ 658 h 914"/>
                <a:gd name="T54" fmla="*/ 817 w 909"/>
                <a:gd name="T55" fmla="*/ 730 h 914"/>
                <a:gd name="T56" fmla="*/ 760 w 909"/>
                <a:gd name="T57" fmla="*/ 793 h 914"/>
                <a:gd name="T58" fmla="*/ 691 w 909"/>
                <a:gd name="T59" fmla="*/ 846 h 914"/>
                <a:gd name="T60" fmla="*/ 611 w 909"/>
                <a:gd name="T61" fmla="*/ 884 h 914"/>
                <a:gd name="T62" fmla="*/ 523 w 909"/>
                <a:gd name="T63" fmla="*/ 906 h 914"/>
                <a:gd name="T64" fmla="*/ 470 w 909"/>
                <a:gd name="T65" fmla="*/ 912 h 914"/>
                <a:gd name="T66" fmla="*/ 767 w 909"/>
                <a:gd name="T67" fmla="*/ 323 h 914"/>
                <a:gd name="T68" fmla="*/ 762 w 909"/>
                <a:gd name="T69" fmla="*/ 302 h 914"/>
                <a:gd name="T70" fmla="*/ 741 w 909"/>
                <a:gd name="T71" fmla="*/ 276 h 914"/>
                <a:gd name="T72" fmla="*/ 715 w 909"/>
                <a:gd name="T73" fmla="*/ 259 h 914"/>
                <a:gd name="T74" fmla="*/ 691 w 909"/>
                <a:gd name="T75" fmla="*/ 254 h 914"/>
                <a:gd name="T76" fmla="*/ 669 w 909"/>
                <a:gd name="T77" fmla="*/ 264 h 914"/>
                <a:gd name="T78" fmla="*/ 535 w 909"/>
                <a:gd name="T79" fmla="*/ 396 h 914"/>
                <a:gd name="T80" fmla="*/ 408 w 909"/>
                <a:gd name="T81" fmla="*/ 524 h 914"/>
                <a:gd name="T82" fmla="*/ 391 w 909"/>
                <a:gd name="T83" fmla="*/ 532 h 914"/>
                <a:gd name="T84" fmla="*/ 374 w 909"/>
                <a:gd name="T85" fmla="*/ 524 h 914"/>
                <a:gd name="T86" fmla="*/ 348 w 909"/>
                <a:gd name="T87" fmla="*/ 497 h 914"/>
                <a:gd name="T88" fmla="*/ 289 w 909"/>
                <a:gd name="T89" fmla="*/ 438 h 914"/>
                <a:gd name="T90" fmla="*/ 257 w 909"/>
                <a:gd name="T91" fmla="*/ 415 h 914"/>
                <a:gd name="T92" fmla="*/ 230 w 909"/>
                <a:gd name="T93" fmla="*/ 419 h 914"/>
                <a:gd name="T94" fmla="*/ 208 w 909"/>
                <a:gd name="T95" fmla="*/ 437 h 914"/>
                <a:gd name="T96" fmla="*/ 184 w 909"/>
                <a:gd name="T97" fmla="*/ 470 h 914"/>
                <a:gd name="T98" fmla="*/ 187 w 909"/>
                <a:gd name="T99" fmla="*/ 500 h 914"/>
                <a:gd name="T100" fmla="*/ 203 w 909"/>
                <a:gd name="T101" fmla="*/ 522 h 914"/>
                <a:gd name="T102" fmla="*/ 350 w 909"/>
                <a:gd name="T103" fmla="*/ 668 h 914"/>
                <a:gd name="T104" fmla="*/ 385 w 909"/>
                <a:gd name="T105" fmla="*/ 691 h 914"/>
                <a:gd name="T106" fmla="*/ 402 w 909"/>
                <a:gd name="T107" fmla="*/ 692 h 914"/>
                <a:gd name="T108" fmla="*/ 429 w 909"/>
                <a:gd name="T109" fmla="*/ 678 h 914"/>
                <a:gd name="T110" fmla="*/ 748 w 909"/>
                <a:gd name="T111" fmla="*/ 361 h 914"/>
                <a:gd name="T112" fmla="*/ 762 w 909"/>
                <a:gd name="T113" fmla="*/ 345 h 914"/>
                <a:gd name="T114" fmla="*/ 767 w 909"/>
                <a:gd name="T115" fmla="*/ 329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914">
                  <a:moveTo>
                    <a:pt x="447" y="914"/>
                  </a:moveTo>
                  <a:lnTo>
                    <a:pt x="447" y="914"/>
                  </a:lnTo>
                  <a:lnTo>
                    <a:pt x="414" y="912"/>
                  </a:lnTo>
                  <a:lnTo>
                    <a:pt x="380" y="907"/>
                  </a:lnTo>
                  <a:lnTo>
                    <a:pt x="347" y="899"/>
                  </a:lnTo>
                  <a:lnTo>
                    <a:pt x="316" y="890"/>
                  </a:lnTo>
                  <a:lnTo>
                    <a:pt x="284" y="879"/>
                  </a:lnTo>
                  <a:lnTo>
                    <a:pt x="252" y="865"/>
                  </a:lnTo>
                  <a:lnTo>
                    <a:pt x="223" y="849"/>
                  </a:lnTo>
                  <a:lnTo>
                    <a:pt x="194" y="831"/>
                  </a:lnTo>
                  <a:lnTo>
                    <a:pt x="168" y="811"/>
                  </a:lnTo>
                  <a:lnTo>
                    <a:pt x="142" y="789"/>
                  </a:lnTo>
                  <a:lnTo>
                    <a:pt x="118" y="765"/>
                  </a:lnTo>
                  <a:lnTo>
                    <a:pt x="96" y="739"/>
                  </a:lnTo>
                  <a:lnTo>
                    <a:pt x="76" y="710"/>
                  </a:lnTo>
                  <a:lnTo>
                    <a:pt x="57" y="679"/>
                  </a:lnTo>
                  <a:lnTo>
                    <a:pt x="40" y="647"/>
                  </a:lnTo>
                  <a:lnTo>
                    <a:pt x="26" y="611"/>
                  </a:lnTo>
                  <a:lnTo>
                    <a:pt x="26" y="611"/>
                  </a:lnTo>
                  <a:lnTo>
                    <a:pt x="15" y="577"/>
                  </a:lnTo>
                  <a:lnTo>
                    <a:pt x="7" y="542"/>
                  </a:lnTo>
                  <a:lnTo>
                    <a:pt x="2" y="506"/>
                  </a:lnTo>
                  <a:lnTo>
                    <a:pt x="0" y="471"/>
                  </a:lnTo>
                  <a:lnTo>
                    <a:pt x="0" y="436"/>
                  </a:lnTo>
                  <a:lnTo>
                    <a:pt x="4" y="400"/>
                  </a:lnTo>
                  <a:lnTo>
                    <a:pt x="9" y="366"/>
                  </a:lnTo>
                  <a:lnTo>
                    <a:pt x="17" y="332"/>
                  </a:lnTo>
                  <a:lnTo>
                    <a:pt x="28" y="298"/>
                  </a:lnTo>
                  <a:lnTo>
                    <a:pt x="41" y="266"/>
                  </a:lnTo>
                  <a:lnTo>
                    <a:pt x="57" y="235"/>
                  </a:lnTo>
                  <a:lnTo>
                    <a:pt x="74" y="206"/>
                  </a:lnTo>
                  <a:lnTo>
                    <a:pt x="94" y="177"/>
                  </a:lnTo>
                  <a:lnTo>
                    <a:pt x="117" y="150"/>
                  </a:lnTo>
                  <a:lnTo>
                    <a:pt x="142" y="125"/>
                  </a:lnTo>
                  <a:lnTo>
                    <a:pt x="169" y="102"/>
                  </a:lnTo>
                  <a:lnTo>
                    <a:pt x="169" y="102"/>
                  </a:lnTo>
                  <a:lnTo>
                    <a:pt x="184" y="91"/>
                  </a:lnTo>
                  <a:lnTo>
                    <a:pt x="201" y="79"/>
                  </a:lnTo>
                  <a:lnTo>
                    <a:pt x="216" y="69"/>
                  </a:lnTo>
                  <a:lnTo>
                    <a:pt x="232" y="60"/>
                  </a:lnTo>
                  <a:lnTo>
                    <a:pt x="249" y="52"/>
                  </a:lnTo>
                  <a:lnTo>
                    <a:pt x="266" y="44"/>
                  </a:lnTo>
                  <a:lnTo>
                    <a:pt x="300" y="30"/>
                  </a:lnTo>
                  <a:lnTo>
                    <a:pt x="336" y="19"/>
                  </a:lnTo>
                  <a:lnTo>
                    <a:pt x="372" y="10"/>
                  </a:lnTo>
                  <a:lnTo>
                    <a:pt x="409" y="4"/>
                  </a:lnTo>
                  <a:lnTo>
                    <a:pt x="447" y="0"/>
                  </a:lnTo>
                  <a:lnTo>
                    <a:pt x="447" y="0"/>
                  </a:lnTo>
                  <a:lnTo>
                    <a:pt x="477" y="1"/>
                  </a:lnTo>
                  <a:lnTo>
                    <a:pt x="508" y="5"/>
                  </a:lnTo>
                  <a:lnTo>
                    <a:pt x="535" y="10"/>
                  </a:lnTo>
                  <a:lnTo>
                    <a:pt x="565" y="16"/>
                  </a:lnTo>
                  <a:lnTo>
                    <a:pt x="591" y="24"/>
                  </a:lnTo>
                  <a:lnTo>
                    <a:pt x="618" y="33"/>
                  </a:lnTo>
                  <a:lnTo>
                    <a:pt x="644" y="43"/>
                  </a:lnTo>
                  <a:lnTo>
                    <a:pt x="668" y="55"/>
                  </a:lnTo>
                  <a:lnTo>
                    <a:pt x="692" y="69"/>
                  </a:lnTo>
                  <a:lnTo>
                    <a:pt x="716" y="84"/>
                  </a:lnTo>
                  <a:lnTo>
                    <a:pt x="738" y="101"/>
                  </a:lnTo>
                  <a:lnTo>
                    <a:pt x="759" y="118"/>
                  </a:lnTo>
                  <a:lnTo>
                    <a:pt x="779" y="139"/>
                  </a:lnTo>
                  <a:lnTo>
                    <a:pt x="800" y="161"/>
                  </a:lnTo>
                  <a:lnTo>
                    <a:pt x="818" y="184"/>
                  </a:lnTo>
                  <a:lnTo>
                    <a:pt x="836" y="209"/>
                  </a:lnTo>
                  <a:lnTo>
                    <a:pt x="836" y="209"/>
                  </a:lnTo>
                  <a:lnTo>
                    <a:pt x="853" y="236"/>
                  </a:lnTo>
                  <a:lnTo>
                    <a:pt x="866" y="264"/>
                  </a:lnTo>
                  <a:lnTo>
                    <a:pt x="879" y="293"/>
                  </a:lnTo>
                  <a:lnTo>
                    <a:pt x="889" y="321"/>
                  </a:lnTo>
                  <a:lnTo>
                    <a:pt x="897" y="350"/>
                  </a:lnTo>
                  <a:lnTo>
                    <a:pt x="903" y="377"/>
                  </a:lnTo>
                  <a:lnTo>
                    <a:pt x="907" y="407"/>
                  </a:lnTo>
                  <a:lnTo>
                    <a:pt x="909" y="436"/>
                  </a:lnTo>
                  <a:lnTo>
                    <a:pt x="909" y="465"/>
                  </a:lnTo>
                  <a:lnTo>
                    <a:pt x="908" y="494"/>
                  </a:lnTo>
                  <a:lnTo>
                    <a:pt x="904" y="522"/>
                  </a:lnTo>
                  <a:lnTo>
                    <a:pt x="899" y="551"/>
                  </a:lnTo>
                  <a:lnTo>
                    <a:pt x="893" y="577"/>
                  </a:lnTo>
                  <a:lnTo>
                    <a:pt x="884" y="605"/>
                  </a:lnTo>
                  <a:lnTo>
                    <a:pt x="874" y="631"/>
                  </a:lnTo>
                  <a:lnTo>
                    <a:pt x="861" y="658"/>
                  </a:lnTo>
                  <a:lnTo>
                    <a:pt x="849" y="682"/>
                  </a:lnTo>
                  <a:lnTo>
                    <a:pt x="834" y="707"/>
                  </a:lnTo>
                  <a:lnTo>
                    <a:pt x="817" y="730"/>
                  </a:lnTo>
                  <a:lnTo>
                    <a:pt x="800" y="753"/>
                  </a:lnTo>
                  <a:lnTo>
                    <a:pt x="781" y="774"/>
                  </a:lnTo>
                  <a:lnTo>
                    <a:pt x="760" y="793"/>
                  </a:lnTo>
                  <a:lnTo>
                    <a:pt x="738" y="812"/>
                  </a:lnTo>
                  <a:lnTo>
                    <a:pt x="715" y="830"/>
                  </a:lnTo>
                  <a:lnTo>
                    <a:pt x="691" y="846"/>
                  </a:lnTo>
                  <a:lnTo>
                    <a:pt x="666" y="860"/>
                  </a:lnTo>
                  <a:lnTo>
                    <a:pt x="639" y="873"/>
                  </a:lnTo>
                  <a:lnTo>
                    <a:pt x="611" y="884"/>
                  </a:lnTo>
                  <a:lnTo>
                    <a:pt x="582" y="893"/>
                  </a:lnTo>
                  <a:lnTo>
                    <a:pt x="553" y="901"/>
                  </a:lnTo>
                  <a:lnTo>
                    <a:pt x="523" y="906"/>
                  </a:lnTo>
                  <a:lnTo>
                    <a:pt x="491" y="909"/>
                  </a:lnTo>
                  <a:lnTo>
                    <a:pt x="491" y="909"/>
                  </a:lnTo>
                  <a:lnTo>
                    <a:pt x="470" y="912"/>
                  </a:lnTo>
                  <a:lnTo>
                    <a:pt x="447" y="914"/>
                  </a:lnTo>
                  <a:lnTo>
                    <a:pt x="447" y="914"/>
                  </a:lnTo>
                  <a:close/>
                  <a:moveTo>
                    <a:pt x="767" y="323"/>
                  </a:moveTo>
                  <a:lnTo>
                    <a:pt x="767" y="323"/>
                  </a:lnTo>
                  <a:lnTo>
                    <a:pt x="765" y="312"/>
                  </a:lnTo>
                  <a:lnTo>
                    <a:pt x="762" y="302"/>
                  </a:lnTo>
                  <a:lnTo>
                    <a:pt x="757" y="292"/>
                  </a:lnTo>
                  <a:lnTo>
                    <a:pt x="749" y="284"/>
                  </a:lnTo>
                  <a:lnTo>
                    <a:pt x="741" y="276"/>
                  </a:lnTo>
                  <a:lnTo>
                    <a:pt x="734" y="270"/>
                  </a:lnTo>
                  <a:lnTo>
                    <a:pt x="715" y="259"/>
                  </a:lnTo>
                  <a:lnTo>
                    <a:pt x="715" y="259"/>
                  </a:lnTo>
                  <a:lnTo>
                    <a:pt x="707" y="255"/>
                  </a:lnTo>
                  <a:lnTo>
                    <a:pt x="698" y="252"/>
                  </a:lnTo>
                  <a:lnTo>
                    <a:pt x="691" y="254"/>
                  </a:lnTo>
                  <a:lnTo>
                    <a:pt x="683" y="255"/>
                  </a:lnTo>
                  <a:lnTo>
                    <a:pt x="677" y="259"/>
                  </a:lnTo>
                  <a:lnTo>
                    <a:pt x="669" y="264"/>
                  </a:lnTo>
                  <a:lnTo>
                    <a:pt x="655" y="275"/>
                  </a:lnTo>
                  <a:lnTo>
                    <a:pt x="655" y="275"/>
                  </a:lnTo>
                  <a:lnTo>
                    <a:pt x="535" y="396"/>
                  </a:lnTo>
                  <a:lnTo>
                    <a:pt x="415" y="518"/>
                  </a:lnTo>
                  <a:lnTo>
                    <a:pt x="415" y="518"/>
                  </a:lnTo>
                  <a:lnTo>
                    <a:pt x="408" y="524"/>
                  </a:lnTo>
                  <a:lnTo>
                    <a:pt x="403" y="528"/>
                  </a:lnTo>
                  <a:lnTo>
                    <a:pt x="396" y="532"/>
                  </a:lnTo>
                  <a:lnTo>
                    <a:pt x="391" y="532"/>
                  </a:lnTo>
                  <a:lnTo>
                    <a:pt x="385" y="532"/>
                  </a:lnTo>
                  <a:lnTo>
                    <a:pt x="380" y="528"/>
                  </a:lnTo>
                  <a:lnTo>
                    <a:pt x="374" y="524"/>
                  </a:lnTo>
                  <a:lnTo>
                    <a:pt x="367" y="518"/>
                  </a:lnTo>
                  <a:lnTo>
                    <a:pt x="367" y="518"/>
                  </a:lnTo>
                  <a:lnTo>
                    <a:pt x="348" y="497"/>
                  </a:lnTo>
                  <a:lnTo>
                    <a:pt x="330" y="477"/>
                  </a:lnTo>
                  <a:lnTo>
                    <a:pt x="289" y="438"/>
                  </a:lnTo>
                  <a:lnTo>
                    <a:pt x="289" y="438"/>
                  </a:lnTo>
                  <a:lnTo>
                    <a:pt x="278" y="428"/>
                  </a:lnTo>
                  <a:lnTo>
                    <a:pt x="266" y="420"/>
                  </a:lnTo>
                  <a:lnTo>
                    <a:pt x="257" y="415"/>
                  </a:lnTo>
                  <a:lnTo>
                    <a:pt x="247" y="414"/>
                  </a:lnTo>
                  <a:lnTo>
                    <a:pt x="239" y="415"/>
                  </a:lnTo>
                  <a:lnTo>
                    <a:pt x="230" y="419"/>
                  </a:lnTo>
                  <a:lnTo>
                    <a:pt x="220" y="427"/>
                  </a:lnTo>
                  <a:lnTo>
                    <a:pt x="208" y="437"/>
                  </a:lnTo>
                  <a:lnTo>
                    <a:pt x="208" y="437"/>
                  </a:lnTo>
                  <a:lnTo>
                    <a:pt x="198" y="448"/>
                  </a:lnTo>
                  <a:lnTo>
                    <a:pt x="189" y="460"/>
                  </a:lnTo>
                  <a:lnTo>
                    <a:pt x="184" y="470"/>
                  </a:lnTo>
                  <a:lnTo>
                    <a:pt x="182" y="480"/>
                  </a:lnTo>
                  <a:lnTo>
                    <a:pt x="183" y="490"/>
                  </a:lnTo>
                  <a:lnTo>
                    <a:pt x="187" y="500"/>
                  </a:lnTo>
                  <a:lnTo>
                    <a:pt x="194" y="510"/>
                  </a:lnTo>
                  <a:lnTo>
                    <a:pt x="203" y="522"/>
                  </a:lnTo>
                  <a:lnTo>
                    <a:pt x="203" y="522"/>
                  </a:lnTo>
                  <a:lnTo>
                    <a:pt x="276" y="595"/>
                  </a:lnTo>
                  <a:lnTo>
                    <a:pt x="350" y="668"/>
                  </a:lnTo>
                  <a:lnTo>
                    <a:pt x="350" y="668"/>
                  </a:lnTo>
                  <a:lnTo>
                    <a:pt x="362" y="678"/>
                  </a:lnTo>
                  <a:lnTo>
                    <a:pt x="374" y="687"/>
                  </a:lnTo>
                  <a:lnTo>
                    <a:pt x="385" y="691"/>
                  </a:lnTo>
                  <a:lnTo>
                    <a:pt x="390" y="692"/>
                  </a:lnTo>
                  <a:lnTo>
                    <a:pt x="396" y="693"/>
                  </a:lnTo>
                  <a:lnTo>
                    <a:pt x="402" y="692"/>
                  </a:lnTo>
                  <a:lnTo>
                    <a:pt x="407" y="691"/>
                  </a:lnTo>
                  <a:lnTo>
                    <a:pt x="418" y="687"/>
                  </a:lnTo>
                  <a:lnTo>
                    <a:pt x="429" y="678"/>
                  </a:lnTo>
                  <a:lnTo>
                    <a:pt x="441" y="667"/>
                  </a:lnTo>
                  <a:lnTo>
                    <a:pt x="441" y="667"/>
                  </a:lnTo>
                  <a:lnTo>
                    <a:pt x="748" y="361"/>
                  </a:lnTo>
                  <a:lnTo>
                    <a:pt x="748" y="361"/>
                  </a:lnTo>
                  <a:lnTo>
                    <a:pt x="755" y="353"/>
                  </a:lnTo>
                  <a:lnTo>
                    <a:pt x="762" y="345"/>
                  </a:lnTo>
                  <a:lnTo>
                    <a:pt x="764" y="340"/>
                  </a:lnTo>
                  <a:lnTo>
                    <a:pt x="765" y="335"/>
                  </a:lnTo>
                  <a:lnTo>
                    <a:pt x="767" y="329"/>
                  </a:lnTo>
                  <a:lnTo>
                    <a:pt x="767" y="323"/>
                  </a:lnTo>
                  <a:lnTo>
                    <a:pt x="767" y="323"/>
                  </a:lnTo>
                  <a:close/>
                </a:path>
              </a:pathLst>
            </a:custGeom>
            <a:solidFill>
              <a:srgbClr val="66AE1E"/>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812"/>
                </a:solidFill>
                <a:effectLst/>
                <a:uLnTx/>
                <a:uFillTx/>
                <a:latin typeface="Calibri" panose="020F0502020204030204"/>
                <a:ea typeface="+mn-ea"/>
                <a:cs typeface="+mn-cs"/>
              </a:endParaRPr>
            </a:p>
          </p:txBody>
        </p:sp>
      </p:grpSp>
      <p:pic>
        <p:nvPicPr>
          <p:cNvPr id="32" name="Picture 4">
            <a:extLst>
              <a:ext uri="{FF2B5EF4-FFF2-40B4-BE49-F238E27FC236}">
                <a16:creationId xmlns:a16="http://schemas.microsoft.com/office/drawing/2014/main" id="{579BBC75-2A6A-2649-8233-493016952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6385" y="2934135"/>
            <a:ext cx="1514631" cy="197627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32">
            <a:extLst>
              <a:ext uri="{FF2B5EF4-FFF2-40B4-BE49-F238E27FC236}">
                <a16:creationId xmlns:a16="http://schemas.microsoft.com/office/drawing/2014/main" id="{F3D41BCF-1EE9-DB42-94E9-946F1D555F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1130" y="828795"/>
            <a:ext cx="1539064" cy="197627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4" name="Picture 2">
            <a:extLst>
              <a:ext uri="{FF2B5EF4-FFF2-40B4-BE49-F238E27FC236}">
                <a16:creationId xmlns:a16="http://schemas.microsoft.com/office/drawing/2014/main" id="{C8C7A5E7-EE76-FE44-A739-9C50CEF6B9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335" y="3150671"/>
            <a:ext cx="861537" cy="175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a:extLst>
              <a:ext uri="{FF2B5EF4-FFF2-40B4-BE49-F238E27FC236}">
                <a16:creationId xmlns:a16="http://schemas.microsoft.com/office/drawing/2014/main" id="{4CA858C4-4C46-2F4A-9613-829F2FDCFA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6385" y="826528"/>
            <a:ext cx="3206157" cy="187922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5" name="Google Shape;106;p4"/>
          <p:cNvSpPr txBox="1">
            <a:spLocks noGrp="1"/>
          </p:cNvSpPr>
          <p:nvPr>
            <p:ph type="sldNum" sz="quarter" idx="4294967295"/>
          </p:nvPr>
        </p:nvSpPr>
        <p:spPr>
          <a:xfrm>
            <a:off x="8859530" y="4849358"/>
            <a:ext cx="115416" cy="138499"/>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fld id="{86CB4B4D-7CA3-9044-876B-883B54F8677D}" type="slidenum">
              <a:rPr b="0">
                <a:solidFill>
                  <a:schemeClr val="tx1"/>
                </a:solidFill>
              </a:rPr>
              <a:t>21</a:t>
            </a:fld>
            <a:endParaRPr b="0" dirty="0">
              <a:solidFill>
                <a:schemeClr val="tx1"/>
              </a:solidFill>
            </a:endParaRPr>
          </a:p>
        </p:txBody>
      </p:sp>
    </p:spTree>
    <p:extLst>
      <p:ext uri="{BB962C8B-B14F-4D97-AF65-F5344CB8AC3E}">
        <p14:creationId xmlns:p14="http://schemas.microsoft.com/office/powerpoint/2010/main" val="227420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Google Shape;234;p18"/>
          <p:cNvSpPr txBox="1"/>
          <p:nvPr/>
        </p:nvSpPr>
        <p:spPr>
          <a:xfrm>
            <a:off x="4258076" y="913040"/>
            <a:ext cx="3491346" cy="369289"/>
          </a:xfrm>
          <a:prstGeom prst="rect">
            <a:avLst/>
          </a:prstGeom>
          <a:ln w="12700">
            <a:miter lim="400000"/>
          </a:ln>
          <a:extLst>
            <a:ext uri="{C572A759-6A51-4108-AA02-DFA0A04FC94B}">
              <ma14:wrappingTextBoxFlag xmlns:ma14="http://schemas.microsoft.com/office/mac/drawingml/2011/main" xmlns="" val="1"/>
            </a:ext>
          </a:extLst>
        </p:spPr>
        <p:txBody>
          <a:bodyPr lIns="45699" tIns="45699" rIns="45699" bIns="45699">
            <a:spAutoFit/>
          </a:bodyPr>
          <a:lstStyle>
            <a:lvl1pPr>
              <a:defRPr sz="1800" b="1">
                <a:solidFill>
                  <a:srgbClr val="545454"/>
                </a:solidFill>
                <a:latin typeface="Calibri"/>
                <a:ea typeface="Calibri"/>
                <a:cs typeface="Calibri"/>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noProof="0" dirty="0" smtClean="0"/>
              <a:t>Customer Care </a:t>
            </a:r>
            <a:endParaRPr kumimoji="0" lang="en-US" sz="1800" b="1" i="0" u="none" strike="noStrike" kern="0" cap="none" spc="0" normalizeH="0" baseline="0" noProof="0" dirty="0">
              <a:ln>
                <a:noFill/>
              </a:ln>
              <a:solidFill>
                <a:srgbClr val="545454"/>
              </a:solidFill>
              <a:effectLst/>
              <a:uLnTx/>
              <a:uFillTx/>
              <a:latin typeface="Calibri"/>
              <a:cs typeface="Calibri"/>
              <a:sym typeface="Calibri"/>
            </a:endParaRPr>
          </a:p>
        </p:txBody>
      </p:sp>
      <p:sp>
        <p:nvSpPr>
          <p:cNvPr id="466" name="Straight Connector 4"/>
          <p:cNvSpPr/>
          <p:nvPr/>
        </p:nvSpPr>
        <p:spPr>
          <a:xfrm>
            <a:off x="4323522" y="1483145"/>
            <a:ext cx="584030" cy="1"/>
          </a:xfrm>
          <a:prstGeom prst="line">
            <a:avLst/>
          </a:prstGeom>
          <a:ln w="12700">
            <a:solidFill>
              <a:schemeClr val="accent1"/>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504E26"/>
              </a:solidFill>
              <a:effectLst/>
              <a:uLnTx/>
              <a:uFillTx/>
              <a:latin typeface="Arial"/>
              <a:cs typeface="Arial"/>
              <a:sym typeface="Arial"/>
            </a:endParaRPr>
          </a:p>
        </p:txBody>
      </p:sp>
      <p:sp>
        <p:nvSpPr>
          <p:cNvPr id="474" name="Google Shape;234;p18"/>
          <p:cNvSpPr txBox="1"/>
          <p:nvPr/>
        </p:nvSpPr>
        <p:spPr>
          <a:xfrm>
            <a:off x="5033553" y="2187424"/>
            <a:ext cx="3753736" cy="938676"/>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b="1">
                <a:solidFill>
                  <a:srgbClr val="535353"/>
                </a:solidFill>
                <a:latin typeface="Calibri"/>
                <a:ea typeface="Calibri"/>
                <a:cs typeface="Calibri"/>
                <a:sym typeface="Calibri"/>
              </a:defRPr>
            </a:pPr>
            <a:r>
              <a:rPr kumimoji="0" sz="1100" b="1" i="0" u="none" strike="noStrike" kern="0" cap="none" spc="0" normalizeH="0" baseline="0" noProof="0" dirty="0">
                <a:ln>
                  <a:noFill/>
                </a:ln>
                <a:solidFill>
                  <a:srgbClr val="535353"/>
                </a:solidFill>
                <a:effectLst/>
                <a:uLnTx/>
                <a:uFillTx/>
                <a:latin typeface="Calibri"/>
                <a:cs typeface="Calibri"/>
                <a:sym typeface="Calibri"/>
              </a:rPr>
              <a:t>If you have any questions, contact</a:t>
            </a:r>
            <a:r>
              <a:rPr kumimoji="0" lang="en-US" sz="1100" b="1" i="0" u="none" strike="noStrike" kern="0" cap="none" spc="0" normalizeH="0" baseline="0" noProof="0" dirty="0" smtClean="0">
                <a:ln>
                  <a:noFill/>
                </a:ln>
                <a:solidFill>
                  <a:srgbClr val="535353"/>
                </a:solidFill>
                <a:effectLst/>
                <a:uLnTx/>
                <a:uFillTx/>
                <a:latin typeface="Calibri"/>
                <a:cs typeface="Calibri"/>
                <a:sym typeface="Calibri"/>
              </a:rPr>
              <a:t>:</a:t>
            </a:r>
          </a:p>
          <a:p>
            <a:pPr marL="0" marR="0" lvl="0" indent="0" algn="l" defTabSz="914400" rtl="0" eaLnBrk="1" fontAlgn="auto" latinLnBrk="0" hangingPunct="0">
              <a:lnSpc>
                <a:spcPct val="100000"/>
              </a:lnSpc>
              <a:spcBef>
                <a:spcPts val="0"/>
              </a:spcBef>
              <a:spcAft>
                <a:spcPts val="0"/>
              </a:spcAft>
              <a:buClrTx/>
              <a:buSzTx/>
              <a:buFontTx/>
              <a:buNone/>
              <a:tabLst/>
              <a:defRPr sz="1200" b="1">
                <a:solidFill>
                  <a:srgbClr val="535353"/>
                </a:solidFill>
                <a:latin typeface="Calibri"/>
                <a:ea typeface="Calibri"/>
                <a:cs typeface="Calibri"/>
                <a:sym typeface="Calibri"/>
              </a:defRPr>
            </a:pPr>
            <a:endParaRPr lang="en-US" sz="1100" b="1" dirty="0">
              <a:solidFill>
                <a:srgbClr val="535353"/>
              </a:solidFill>
              <a:latin typeface="Calibri"/>
              <a:cs typeface="Calibri"/>
              <a:sym typeface="Calibri"/>
            </a:endParaRPr>
          </a:p>
          <a:p>
            <a:pPr lvl="0">
              <a:defRPr sz="1200" b="1">
                <a:solidFill>
                  <a:srgbClr val="535353"/>
                </a:solidFill>
                <a:latin typeface="Calibri"/>
                <a:ea typeface="Calibri"/>
                <a:cs typeface="Calibri"/>
                <a:sym typeface="Calibri"/>
              </a:defRPr>
            </a:pPr>
            <a:r>
              <a:rPr lang="en-US" sz="1100" dirty="0">
                <a:solidFill>
                  <a:srgbClr val="535353"/>
                </a:solidFill>
                <a:latin typeface="Calibri"/>
                <a:cs typeface="Calibri"/>
                <a:sym typeface="Calibri"/>
              </a:rPr>
              <a:t>Medical/Provider </a:t>
            </a:r>
            <a:r>
              <a:rPr lang="en-US" sz="1100" dirty="0" smtClean="0">
                <a:solidFill>
                  <a:srgbClr val="535353"/>
                </a:solidFill>
                <a:latin typeface="Calibri"/>
                <a:cs typeface="Calibri"/>
                <a:sym typeface="Calibri"/>
              </a:rPr>
              <a:t>Service:		1-866-427-7478</a:t>
            </a:r>
          </a:p>
          <a:p>
            <a:pPr lvl="0">
              <a:defRPr sz="1200" b="1">
                <a:solidFill>
                  <a:srgbClr val="535353"/>
                </a:solidFill>
                <a:latin typeface="Calibri"/>
                <a:ea typeface="Calibri"/>
                <a:cs typeface="Calibri"/>
                <a:sym typeface="Calibri"/>
              </a:defRPr>
            </a:pPr>
            <a:endParaRPr lang="en-US" sz="1100" dirty="0" smtClean="0">
              <a:solidFill>
                <a:srgbClr val="535353"/>
              </a:solidFill>
              <a:latin typeface="Calibri"/>
              <a:cs typeface="Calibri"/>
              <a:sym typeface="Calibri"/>
            </a:endParaRPr>
          </a:p>
          <a:p>
            <a:pPr lvl="0">
              <a:defRPr sz="1200" b="1">
                <a:solidFill>
                  <a:srgbClr val="535353"/>
                </a:solidFill>
                <a:latin typeface="Calibri"/>
                <a:ea typeface="Calibri"/>
                <a:cs typeface="Calibri"/>
                <a:sym typeface="Calibri"/>
              </a:defRPr>
            </a:pPr>
            <a:r>
              <a:rPr lang="en-US" sz="1100" dirty="0" smtClean="0">
                <a:solidFill>
                  <a:srgbClr val="535353"/>
                </a:solidFill>
                <a:latin typeface="Calibri"/>
                <a:cs typeface="Calibri"/>
                <a:sym typeface="Calibri"/>
              </a:rPr>
              <a:t>Vision </a:t>
            </a:r>
            <a:r>
              <a:rPr lang="en-US" sz="1100" dirty="0">
                <a:solidFill>
                  <a:srgbClr val="535353"/>
                </a:solidFill>
                <a:latin typeface="Calibri"/>
                <a:cs typeface="Calibri"/>
                <a:sym typeface="Calibri"/>
              </a:rPr>
              <a:t>Member/Patient Services: </a:t>
            </a:r>
            <a:r>
              <a:rPr lang="en-US" sz="1100" dirty="0" smtClean="0">
                <a:solidFill>
                  <a:srgbClr val="535353"/>
                </a:solidFill>
                <a:latin typeface="Calibri"/>
                <a:cs typeface="Calibri"/>
                <a:sym typeface="Calibri"/>
              </a:rPr>
              <a:t>	1-877-398-2980 </a:t>
            </a:r>
            <a:endParaRPr kumimoji="0" sz="110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3" name="Picture 12">
            <a:extLst>
              <a:ext uri="{FF2B5EF4-FFF2-40B4-BE49-F238E27FC236}">
                <a16:creationId xmlns:a16="http://schemas.microsoft.com/office/drawing/2014/main" id="{34819DA1-F2F5-5940-85FF-187A15891141}"/>
              </a:ext>
            </a:extLst>
          </p:cNvPr>
          <p:cNvPicPr>
            <a:picLocks noChangeAspect="1"/>
          </p:cNvPicPr>
          <p:nvPr/>
        </p:nvPicPr>
        <p:blipFill>
          <a:blip r:embed="rId3"/>
          <a:stretch>
            <a:fillRect/>
          </a:stretch>
        </p:blipFill>
        <p:spPr>
          <a:xfrm>
            <a:off x="4437708" y="2493240"/>
            <a:ext cx="246789" cy="439928"/>
          </a:xfrm>
          <a:prstGeom prst="rect">
            <a:avLst/>
          </a:prstGeom>
        </p:spPr>
      </p:pic>
      <p:sp>
        <p:nvSpPr>
          <p:cNvPr id="8" name="Slide Number Placeholder 3"/>
          <p:cNvSpPr>
            <a:spLocks noGrp="1"/>
          </p:cNvSpPr>
          <p:nvPr>
            <p:ph type="sldNum" sz="quarter" idx="4294967295"/>
          </p:nvPr>
        </p:nvSpPr>
        <p:spPr>
          <a:xfrm>
            <a:off x="8060546" y="4804307"/>
            <a:ext cx="914400" cy="2286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3575A"/>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9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2432949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Google Shape;240;p19"/>
          <p:cNvSpPr txBox="1">
            <a:spLocks noGrp="1"/>
          </p:cNvSpPr>
          <p:nvPr>
            <p:ph type="sldNum" sz="quarter" idx="4294967295"/>
          </p:nvPr>
        </p:nvSpPr>
        <p:spPr>
          <a:xfrm>
            <a:off x="8825941" y="4801510"/>
            <a:ext cx="207707" cy="230790"/>
          </a:xfrm>
          <a:prstGeom prst="rect">
            <a:avLst/>
          </a:prstGeom>
          <a:extLst>
            <a:ext uri="{C572A759-6A51-4108-AA02-DFA0A04FC94B}">
              <ma14:wrappingTextBoxFlag xmlns:ma14="http://schemas.microsoft.com/office/mac/drawingml/2011/main" xmlns="" val="1"/>
            </a:ext>
          </a:extLst>
        </p:spPr>
        <p:txBody>
          <a:bodyPr lIns="45699" tIns="45699" rIns="45699" bIns="45699" anchor="t"/>
          <a:lstStyle>
            <a:lvl1pPr>
              <a:defRPr b="1">
                <a:solidFill>
                  <a:srgbClr val="5C9A1B"/>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chemeClr val="accent5">
                    <a:lumMod val="75000"/>
                  </a:schemeClr>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sz="900" b="0" i="0" u="none" strike="noStrike" kern="0" cap="none" spc="0" normalizeH="0" baseline="0" noProof="0" dirty="0">
              <a:ln>
                <a:noFill/>
              </a:ln>
              <a:solidFill>
                <a:schemeClr val="accent5">
                  <a:lumMod val="75000"/>
                </a:schemeClr>
              </a:solidFill>
              <a:effectLst/>
              <a:uLnTx/>
              <a:uFillTx/>
              <a:latin typeface="Calibri"/>
              <a:cs typeface="Calibri"/>
              <a:sym typeface="Calibri"/>
            </a:endParaRPr>
          </a:p>
        </p:txBody>
      </p:sp>
      <p:sp>
        <p:nvSpPr>
          <p:cNvPr id="486" name="TextBox 8"/>
          <p:cNvSpPr txBox="1"/>
          <p:nvPr/>
        </p:nvSpPr>
        <p:spPr>
          <a:xfrm>
            <a:off x="904003" y="1092761"/>
            <a:ext cx="7845082" cy="206210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a:ln>
                  <a:noFill/>
                </a:ln>
                <a:solidFill>
                  <a:srgbClr val="2A2C2D"/>
                </a:solidFill>
                <a:effectLst/>
                <a:uLnTx/>
                <a:uFillTx/>
                <a:latin typeface="Calibri"/>
                <a:cs typeface="Calibri"/>
                <a:sym typeface="Calibri"/>
              </a:rPr>
              <a:t>This communication provides a general description of certain identified insurance or non-insurance benefits provided under one or more of our health benefit plans.  Our health benefit plans have exclusions and limitations and terms under which the coverage may be continued in force or discontinued. For costs and complete details of the coverage, refer to the plan document or call or write Humana, or your Humana insurance agent or broker.  In the event of any disagreement between this communication and the plan document, the plan document will control.</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a:ln>
                  <a:noFill/>
                </a:ln>
                <a:solidFill>
                  <a:srgbClr val="2A2C2D"/>
                </a:solidFill>
                <a:effectLst/>
                <a:uLnTx/>
                <a:uFillTx/>
                <a:latin typeface="Calibri"/>
                <a:cs typeface="Calibri"/>
                <a:sym typeface="Calibri"/>
              </a:rPr>
              <a:t>Limitations on telehealth services, also referred to as virtual visits or telemedicine, vary by state. These services are not a substitute for emergency care and are not intended to replace your primary care provider or other providers in your network. Any descriptions of when to use telehealth services are for informational purposes only and should not be construed as medical advice. Please refer to your evidence of coverage for additional details on what your plan may cover or other rules that may apply.</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a:ln>
                  <a:noFill/>
                </a:ln>
                <a:solidFill>
                  <a:srgbClr val="2A2C2D"/>
                </a:solidFill>
                <a:effectLst/>
                <a:uLnTx/>
                <a:uFillTx/>
                <a:latin typeface="Calibri"/>
                <a:cs typeface="Calibri"/>
                <a:sym typeface="Calibri"/>
              </a:rPr>
              <a:t>Go365 is not an insurance product and is not available with all Humana health plans. This is a general description of services which are subject to change. Please refer to Customer Support for more information.</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a:ln>
                  <a:noFill/>
                </a:ln>
                <a:solidFill>
                  <a:srgbClr val="2A2C2D"/>
                </a:solidFill>
                <a:effectLst/>
                <a:uLnTx/>
                <a:uFillTx/>
                <a:latin typeface="Calibri"/>
                <a:cs typeface="Calibri"/>
                <a:sym typeface="Calibri"/>
              </a:rPr>
              <a:t>These non-insurance services are provided by Humana EAP and Work-Life Services/Humana Wellness.  This is a general description of services which are subject to change. Please refer to your Human Resources contact for more information.</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smtClean="0">
                <a:ln>
                  <a:noFill/>
                </a:ln>
                <a:solidFill>
                  <a:srgbClr val="2A2C2D"/>
                </a:solidFill>
                <a:effectLst/>
                <a:uLnTx/>
                <a:uFillTx/>
                <a:latin typeface="Calibri"/>
                <a:cs typeface="Calibri"/>
                <a:sym typeface="Calibri"/>
              </a:rPr>
              <a:t>Dental </a:t>
            </a:r>
            <a:r>
              <a:rPr kumimoji="0" sz="600" b="0" i="0" u="none" strike="noStrike" kern="0" cap="none" spc="0" normalizeH="0" baseline="0" noProof="0" dirty="0">
                <a:ln>
                  <a:noFill/>
                </a:ln>
                <a:solidFill>
                  <a:srgbClr val="2A2C2D"/>
                </a:solidFill>
                <a:effectLst/>
                <a:uLnTx/>
                <a:uFillTx/>
                <a:latin typeface="Calibri"/>
                <a:cs typeface="Calibri"/>
                <a:sym typeface="Calibri"/>
              </a:rPr>
              <a:t>PPO Plans are not offered in all states</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lang="en-US" sz="600" b="0" i="0" u="none" strike="noStrike" kern="0" cap="none" spc="0" normalizeH="0" baseline="0" noProof="0" dirty="0" smtClean="0">
                <a:ln>
                  <a:noFill/>
                </a:ln>
                <a:solidFill>
                  <a:srgbClr val="2A2C2D"/>
                </a:solidFill>
                <a:effectLst/>
                <a:uLnTx/>
                <a:uFillTx/>
                <a:latin typeface="Calibri"/>
                <a:cs typeface="Calibri"/>
                <a:sym typeface="Calibri"/>
              </a:rPr>
              <a:t>In Texas, </a:t>
            </a:r>
            <a:r>
              <a:rPr kumimoji="0" lang="en-US" sz="600" b="0" i="0" u="none" strike="noStrike" kern="0" cap="none" spc="0" normalizeH="0" baseline="0" noProof="0" dirty="0">
                <a:ln>
                  <a:noFill/>
                </a:ln>
                <a:solidFill>
                  <a:srgbClr val="2A2C2D"/>
                </a:solidFill>
                <a:effectLst/>
                <a:uLnTx/>
                <a:uFillTx/>
                <a:latin typeface="Calibri"/>
                <a:cs typeface="Calibri"/>
                <a:sym typeface="Calibri"/>
              </a:rPr>
              <a:t>t</a:t>
            </a:r>
            <a:r>
              <a:rPr kumimoji="0" sz="600" b="0" i="0" u="none" strike="noStrike" kern="0" cap="none" spc="0" normalizeH="0" baseline="0" noProof="0" dirty="0" smtClean="0">
                <a:ln>
                  <a:noFill/>
                </a:ln>
                <a:solidFill>
                  <a:srgbClr val="2A2C2D"/>
                </a:solidFill>
                <a:effectLst/>
                <a:uLnTx/>
                <a:uFillTx/>
                <a:latin typeface="Calibri"/>
                <a:cs typeface="Calibri"/>
                <a:sym typeface="Calibri"/>
              </a:rPr>
              <a:t>his </a:t>
            </a:r>
            <a:r>
              <a:rPr kumimoji="0" sz="600" b="0" i="0" u="none" strike="noStrike" kern="0" cap="none" spc="0" normalizeH="0" baseline="0" noProof="0" dirty="0">
                <a:ln>
                  <a:noFill/>
                </a:ln>
                <a:solidFill>
                  <a:srgbClr val="2A2C2D"/>
                </a:solidFill>
                <a:effectLst/>
                <a:uLnTx/>
                <a:uFillTx/>
                <a:latin typeface="Calibri"/>
                <a:cs typeface="Calibri"/>
                <a:sym typeface="Calibri"/>
              </a:rPr>
              <a:t>plan provides benefits for contracted and non-contracted dentists. Non-contracted dentists have not agreed to provide services at contracted fees. If a member sees a non-contracted dentist their out of pocket costs may be higher than that charged by contracted dentists. </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lang="en-US" sz="600" b="0" i="0" u="none" strike="noStrike" kern="0" cap="none" spc="0" normalizeH="0" baseline="0" noProof="0" dirty="0">
                <a:ln>
                  <a:noFill/>
                </a:ln>
                <a:solidFill>
                  <a:srgbClr val="2A2C2D"/>
                </a:solidFill>
                <a:effectLst/>
                <a:uLnTx/>
                <a:uFillTx/>
                <a:latin typeface="Calibri"/>
                <a:cs typeface="Calibri"/>
                <a:sym typeface="Calibri"/>
              </a:rPr>
              <a:t>Offered by Humana Medical Plan, Inc. or  Insured by Humana Health Insurance Company of Florida, Inc. </a:t>
            </a:r>
            <a:br>
              <a:rPr kumimoji="0" lang="en-US" sz="600" b="0" i="0" u="none" strike="noStrike" kern="0" cap="none" spc="0" normalizeH="0" baseline="0" noProof="0" dirty="0">
                <a:ln>
                  <a:noFill/>
                </a:ln>
                <a:solidFill>
                  <a:srgbClr val="2A2C2D"/>
                </a:solidFill>
                <a:effectLst/>
                <a:uLnTx/>
                <a:uFillTx/>
                <a:latin typeface="Calibri"/>
                <a:cs typeface="Calibri"/>
                <a:sym typeface="Calibri"/>
              </a:rPr>
            </a:br>
            <a:r>
              <a:rPr kumimoji="0" sz="600" b="0" i="0" u="none" strike="noStrike" kern="0" cap="none" spc="0" normalizeH="0" baseline="0" noProof="0" dirty="0" smtClean="0">
                <a:ln>
                  <a:noFill/>
                </a:ln>
                <a:solidFill>
                  <a:srgbClr val="2A2C2D"/>
                </a:solidFill>
                <a:effectLst/>
                <a:uLnTx/>
                <a:uFillTx/>
                <a:latin typeface="Calibri"/>
                <a:cs typeface="Calibri"/>
                <a:sym typeface="Calibri"/>
              </a:rPr>
              <a:t>Statements </a:t>
            </a:r>
            <a:r>
              <a:rPr kumimoji="0" sz="600" b="0" i="0" u="none" strike="noStrike" kern="0" cap="none" spc="0" normalizeH="0" baseline="0" noProof="0" dirty="0">
                <a:ln>
                  <a:noFill/>
                </a:ln>
                <a:solidFill>
                  <a:srgbClr val="2A2C2D"/>
                </a:solidFill>
                <a:effectLst/>
                <a:uLnTx/>
                <a:uFillTx/>
                <a:latin typeface="Calibri"/>
                <a:cs typeface="Calibri"/>
                <a:sym typeface="Calibri"/>
              </a:rPr>
              <a:t>in languages other than English contained in the advertisement do not necessarily reflect the exact contents of the policy written in English, because of possible linguistic differences. In the event of a dispute, the policy as written in English is considered the controlling authority. </a:t>
            </a:r>
            <a:br>
              <a:rPr kumimoji="0" sz="600" b="0" i="0" u="none" strike="noStrike" kern="0" cap="none" spc="0" normalizeH="0" baseline="0" noProof="0" dirty="0">
                <a:ln>
                  <a:noFill/>
                </a:ln>
                <a:solidFill>
                  <a:srgbClr val="2A2C2D"/>
                </a:solidFill>
                <a:effectLst/>
                <a:uLnTx/>
                <a:uFillTx/>
                <a:latin typeface="Calibri"/>
                <a:cs typeface="Calibri"/>
                <a:sym typeface="Calibri"/>
              </a:rPr>
            </a:br>
            <a:r>
              <a:rPr kumimoji="0" sz="600" b="0" i="0" u="none" strike="noStrike" kern="0" cap="none" spc="0" normalizeH="0" baseline="0" noProof="0" dirty="0">
                <a:ln>
                  <a:noFill/>
                </a:ln>
                <a:solidFill>
                  <a:srgbClr val="2A2C2D"/>
                </a:solidFill>
                <a:effectLst/>
                <a:uLnTx/>
                <a:uFillTx/>
                <a:latin typeface="Calibri"/>
                <a:cs typeface="Calibri"/>
                <a:sym typeface="Calibri"/>
              </a:rPr>
              <a:t>Please refer to your Benefit Plan Document (Certificate of Coverage/Insurance or Summary Plan Description/Administrative Services Only) for more information on the company providing your benefits.</a:t>
            </a:r>
            <a:endParaRPr kumimoji="0" sz="6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sz="600" b="0" i="0" u="none" strike="noStrike" kern="0" cap="none" spc="0" normalizeH="0" baseline="0" noProof="0" dirty="0">
                <a:ln>
                  <a:noFill/>
                </a:ln>
                <a:solidFill>
                  <a:srgbClr val="2A2C2D"/>
                </a:solidFill>
                <a:effectLst/>
                <a:uLnTx/>
                <a:uFillTx/>
                <a:latin typeface="Calibri"/>
                <a:cs typeface="Calibri"/>
                <a:sym typeface="Calibri"/>
              </a:rPr>
              <a:t>Our health benefit plans have exclusions and limitations and terms under which the coverage may be continued in force or discontinued. For costs and complete details of the coverage, call or write your Humana insurance agent or broker.</a:t>
            </a:r>
            <a:br>
              <a:rPr kumimoji="0" sz="600" b="0" i="0" u="none" strike="noStrike" kern="0" cap="none" spc="0" normalizeH="0" baseline="0" noProof="0" dirty="0">
                <a:ln>
                  <a:noFill/>
                </a:ln>
                <a:solidFill>
                  <a:srgbClr val="2A2C2D"/>
                </a:solidFill>
                <a:effectLst/>
                <a:uLnTx/>
                <a:uFillTx/>
                <a:latin typeface="Calibri"/>
                <a:cs typeface="Calibri"/>
                <a:sym typeface="Calibri"/>
              </a:rPr>
            </a:br>
            <a:endParaRPr kumimoji="0" lang="en-US" sz="600" b="0" i="0" u="none" strike="noStrike" kern="0" cap="none" spc="0" normalizeH="0" baseline="0" noProof="0" dirty="0" smtClean="0">
              <a:ln>
                <a:noFill/>
              </a:ln>
              <a:solidFill>
                <a:srgbClr val="2A2C2D"/>
              </a:solidFill>
              <a:effectLst/>
              <a:uLnTx/>
              <a:uFillTx/>
              <a:latin typeface="Calibri"/>
              <a:cs typeface="Calibri"/>
              <a:sym typeface="Calibri"/>
            </a:endParaRPr>
          </a:p>
          <a:p>
            <a:pPr marL="0" marR="0" lvl="0" indent="0" algn="l" defTabSz="914400" rtl="0" eaLnBrk="1" fontAlgn="auto" latinLnBrk="0" hangingPunct="0">
              <a:lnSpc>
                <a:spcPct val="100000"/>
              </a:lnSpc>
              <a:spcBef>
                <a:spcPts val="300"/>
              </a:spcBef>
              <a:spcAft>
                <a:spcPts val="0"/>
              </a:spcAft>
              <a:buClrTx/>
              <a:buSzTx/>
              <a:buFontTx/>
              <a:buNone/>
              <a:tabLst/>
              <a:defRPr sz="600">
                <a:solidFill>
                  <a:srgbClr val="2A2C2D"/>
                </a:solidFill>
                <a:latin typeface="Calibri"/>
                <a:ea typeface="Calibri"/>
                <a:cs typeface="Calibri"/>
                <a:sym typeface="Calibri"/>
              </a:defRPr>
            </a:pPr>
            <a:r>
              <a:rPr kumimoji="0" lang="en-US" sz="600" b="0" i="0" u="none" strike="noStrike" kern="0" cap="none" spc="0" normalizeH="0" baseline="0" noProof="0" dirty="0">
                <a:ln>
                  <a:noFill/>
                </a:ln>
                <a:solidFill>
                  <a:srgbClr val="2A2C2D"/>
                </a:solidFill>
                <a:effectLst/>
                <a:uLnTx/>
                <a:uFillTx/>
                <a:latin typeface="Calibri"/>
                <a:cs typeface="Calibri"/>
                <a:sym typeface="Calibri"/>
              </a:rPr>
              <a:t>Humana group vision plans are insured by Humana Insurance Company and dental plans are </a:t>
            </a:r>
            <a:r>
              <a:rPr kumimoji="0" lang="en-US" sz="600" b="0" i="0" u="none" strike="noStrike" kern="0" cap="none" spc="0" normalizeH="0" baseline="0" noProof="0" dirty="0" smtClean="0">
                <a:ln>
                  <a:noFill/>
                </a:ln>
                <a:solidFill>
                  <a:srgbClr val="2A2C2D"/>
                </a:solidFill>
                <a:effectLst/>
                <a:uLnTx/>
                <a:uFillTx/>
                <a:latin typeface="Calibri"/>
                <a:cs typeface="Calibri"/>
                <a:sym typeface="Calibri"/>
              </a:rPr>
              <a:t>insured or </a:t>
            </a:r>
            <a:r>
              <a:rPr kumimoji="0" lang="en-US" sz="600" b="0" i="0" u="none" strike="noStrike" kern="0" cap="none" spc="0" normalizeH="0" baseline="0" noProof="0" dirty="0">
                <a:ln>
                  <a:noFill/>
                </a:ln>
                <a:solidFill>
                  <a:srgbClr val="2A2C2D"/>
                </a:solidFill>
                <a:effectLst/>
                <a:uLnTx/>
                <a:uFillTx/>
                <a:latin typeface="Calibri"/>
                <a:cs typeface="Calibri"/>
                <a:sym typeface="Calibri"/>
              </a:rPr>
              <a:t>administered by Humana Insurance Company.</a:t>
            </a:r>
          </a:p>
        </p:txBody>
      </p:sp>
    </p:spTree>
    <p:extLst>
      <p:ext uri="{BB962C8B-B14F-4D97-AF65-F5344CB8AC3E}">
        <p14:creationId xmlns:p14="http://schemas.microsoft.com/office/powerpoint/2010/main" val="21020594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Google Shape;240;p19"/>
          <p:cNvSpPr txBox="1">
            <a:spLocks noGrp="1"/>
          </p:cNvSpPr>
          <p:nvPr>
            <p:ph type="sldNum" sz="quarter" idx="4294967295"/>
          </p:nvPr>
        </p:nvSpPr>
        <p:spPr>
          <a:xfrm>
            <a:off x="8825942" y="4801510"/>
            <a:ext cx="207707" cy="230790"/>
          </a:xfrm>
          <a:prstGeom prst="rect">
            <a:avLst/>
          </a:prstGeom>
          <a:extLst>
            <a:ext uri="{C572A759-6A51-4108-AA02-DFA0A04FC94B}">
              <ma14:wrappingTextBoxFlag xmlns="" xmlns:ma14="http://schemas.microsoft.com/office/mac/drawingml/2011/main" val="1"/>
            </a:ext>
          </a:extLst>
        </p:spPr>
        <p:txBody>
          <a:bodyPr wrap="none" lIns="45699" tIns="45699" rIns="45699" bIns="45699" anchor="t">
            <a:spAutoFit/>
          </a:bodyPr>
          <a:lstStyle>
            <a:lvl1pPr>
              <a:defRPr b="1">
                <a:solidFill>
                  <a:srgbClr val="5C9A1B"/>
                </a:solidFill>
              </a:defRPr>
            </a:lvl1pPr>
          </a:lstStyle>
          <a:p>
            <a:pPr marL="0" marR="0" lvl="0" indent="0" algn="r" defTabSz="914378"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chemeClr val="accent5">
                    <a:lumMod val="75000"/>
                  </a:schemeClr>
                </a:solidFill>
                <a:effectLst/>
                <a:uLnTx/>
                <a:uFillTx/>
                <a:latin typeface="Calibri"/>
                <a:cs typeface="Calibri"/>
                <a:sym typeface="Calibri"/>
              </a:rPr>
              <a:pPr marL="0" marR="0" lvl="0" indent="0" algn="r" defTabSz="914378" rtl="0" eaLnBrk="1" fontAlgn="auto" latinLnBrk="0" hangingPunct="0">
                <a:lnSpc>
                  <a:spcPct val="100000"/>
                </a:lnSpc>
                <a:spcBef>
                  <a:spcPts val="0"/>
                </a:spcBef>
                <a:spcAft>
                  <a:spcPts val="0"/>
                </a:spcAft>
                <a:buClrTx/>
                <a:buSzTx/>
                <a:buFontTx/>
                <a:buNone/>
                <a:tabLst/>
                <a:defRPr/>
              </a:pPr>
              <a:t>24</a:t>
            </a:fld>
            <a:endParaRPr kumimoji="0" sz="900" b="0" i="0" u="none" strike="noStrike" kern="0" cap="none" spc="0" normalizeH="0" baseline="0" noProof="0" dirty="0">
              <a:ln>
                <a:noFill/>
              </a:ln>
              <a:solidFill>
                <a:schemeClr val="accent5">
                  <a:lumMod val="75000"/>
                </a:schemeClr>
              </a:solidFill>
              <a:effectLst/>
              <a:uLnTx/>
              <a:uFillTx/>
              <a:latin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10" y="87284"/>
            <a:ext cx="7008302" cy="4776608"/>
          </a:xfrm>
          <a:prstGeom prst="rect">
            <a:avLst/>
          </a:prstGeom>
        </p:spPr>
      </p:pic>
      <p:sp>
        <p:nvSpPr>
          <p:cNvPr id="3" name="Rectangle 2"/>
          <p:cNvSpPr/>
          <p:nvPr/>
        </p:nvSpPr>
        <p:spPr>
          <a:xfrm>
            <a:off x="413410" y="4863892"/>
            <a:ext cx="575799"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535353">
                    <a:lumMod val="50000"/>
                  </a:srgbClr>
                </a:solidFill>
                <a:effectLst/>
                <a:uLnTx/>
                <a:uFillTx/>
                <a:latin typeface="Calibri" panose="020F0502020204030204" pitchFamily="34" charset="0"/>
                <a:cs typeface="Calibri" panose="020F0502020204030204" pitchFamily="34" charset="0"/>
                <a:sym typeface="Arial"/>
              </a:rPr>
              <a:t>FLHKW8BEN</a:t>
            </a:r>
            <a:endParaRPr kumimoji="0" lang="en-US" sz="600" b="0" i="0" u="none" strike="noStrike" kern="1200" cap="none" spc="0" normalizeH="0" baseline="0" noProof="0" dirty="0">
              <a:ln>
                <a:noFill/>
              </a:ln>
              <a:solidFill>
                <a:srgbClr val="53535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535353">
                  <a:lumMod val="50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569580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 descr="Picture 1"/>
          <p:cNvPicPr>
            <a:picLocks noChangeAspect="1"/>
          </p:cNvPicPr>
          <p:nvPr/>
        </p:nvPicPr>
        <p:blipFill>
          <a:blip r:embed="rId3"/>
          <a:srcRect l="36982" r="13260"/>
          <a:stretch>
            <a:fillRect/>
          </a:stretch>
        </p:blipFill>
        <p:spPr>
          <a:xfrm>
            <a:off x="5301226" y="0"/>
            <a:ext cx="3842774" cy="5143500"/>
          </a:xfrm>
          <a:prstGeom prst="rect">
            <a:avLst/>
          </a:prstGeom>
          <a:ln w="12700">
            <a:miter lim="400000"/>
          </a:ln>
        </p:spPr>
      </p:pic>
      <p:sp>
        <p:nvSpPr>
          <p:cNvPr id="128" name="Title 1"/>
          <p:cNvSpPr txBox="1"/>
          <p:nvPr/>
        </p:nvSpPr>
        <p:spPr>
          <a:xfrm>
            <a:off x="713814" y="376285"/>
            <a:ext cx="8153580" cy="6093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lang="en-US" dirty="0"/>
              <a:t>Today’s discussion</a:t>
            </a:r>
          </a:p>
          <a:p>
            <a:endParaRPr lang="en-US" dirty="0"/>
          </a:p>
        </p:txBody>
      </p:sp>
      <p:sp>
        <p:nvSpPr>
          <p:cNvPr id="129" name="Straight Connector 6"/>
          <p:cNvSpPr/>
          <p:nvPr/>
        </p:nvSpPr>
        <p:spPr>
          <a:xfrm>
            <a:off x="741623" y="880617"/>
            <a:ext cx="584031" cy="1"/>
          </a:xfrm>
          <a:prstGeom prst="line">
            <a:avLst/>
          </a:prstGeom>
          <a:ln w="12700">
            <a:solidFill>
              <a:srgbClr val="78BE20"/>
            </a:solidFill>
          </a:ln>
        </p:spPr>
        <p:txBody>
          <a:bodyPr lIns="45719" rIns="45719"/>
          <a:lstStyle/>
          <a:p>
            <a:endParaRPr/>
          </a:p>
        </p:txBody>
      </p:sp>
      <p:sp>
        <p:nvSpPr>
          <p:cNvPr id="9" name="Text Placeholder 2">
            <a:extLst>
              <a:ext uri="{FF2B5EF4-FFF2-40B4-BE49-F238E27FC236}">
                <a16:creationId xmlns:a16="http://schemas.microsoft.com/office/drawing/2014/main" id="{0989BEFD-91E7-894D-9263-B66E2AB6E632}"/>
              </a:ext>
            </a:extLst>
          </p:cNvPr>
          <p:cNvSpPr txBox="1"/>
          <p:nvPr/>
        </p:nvSpPr>
        <p:spPr>
          <a:xfrm>
            <a:off x="712076" y="1196802"/>
            <a:ext cx="4195887" cy="22177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208026" indent="-416052" defTabSz="832104">
              <a:spcBef>
                <a:spcPts val="200"/>
              </a:spcBef>
              <a:defRPr sz="1638">
                <a:solidFill>
                  <a:schemeClr val="accent1"/>
                </a:solidFill>
                <a:latin typeface="Calibri"/>
                <a:ea typeface="Calibri"/>
                <a:cs typeface="Calibri"/>
                <a:sym typeface="Calibri"/>
              </a:defRPr>
            </a:pPr>
            <a:r>
              <a:rPr lang="en-US" sz="2000" dirty="0">
                <a:solidFill>
                  <a:srgbClr val="005F6C"/>
                </a:solidFill>
                <a:sym typeface="Calibri"/>
              </a:rPr>
              <a:t>Plan highlights and features</a:t>
            </a:r>
            <a:r>
              <a:rPr lang="en-US" sz="2000" dirty="0" smtClean="0">
                <a:solidFill>
                  <a:srgbClr val="005F6C"/>
                </a:solidFill>
              </a:rPr>
              <a:t>:</a:t>
            </a:r>
          </a:p>
          <a:p>
            <a:pPr marL="208026" indent="-416052" defTabSz="832104">
              <a:spcBef>
                <a:spcPts val="200"/>
              </a:spcBef>
              <a:defRPr sz="1638">
                <a:solidFill>
                  <a:schemeClr val="accent1"/>
                </a:solidFill>
                <a:latin typeface="Calibri"/>
                <a:ea typeface="Calibri"/>
                <a:cs typeface="Calibri"/>
                <a:sym typeface="Calibri"/>
              </a:defRPr>
            </a:pPr>
            <a:endParaRPr sz="1800" dirty="0">
              <a:solidFill>
                <a:srgbClr val="005F6C"/>
              </a:solidFill>
            </a:endParaRPr>
          </a:p>
          <a:p>
            <a:pPr marL="342900" indent="-342900" defTabSz="832104">
              <a:spcBef>
                <a:spcPts val="200"/>
              </a:spcBef>
              <a:buClr>
                <a:srgbClr val="53575A"/>
              </a:buClr>
              <a:buSzPct val="100000"/>
              <a:buFont typeface="Arial" panose="020B0604020202020204" pitchFamily="34" charset="0"/>
              <a:buChar char="•"/>
              <a:defRPr sz="1092">
                <a:solidFill>
                  <a:srgbClr val="2A2C2D"/>
                </a:solidFill>
                <a:latin typeface="Calibri"/>
                <a:ea typeface="Calibri"/>
                <a:cs typeface="Calibri"/>
                <a:sym typeface="Calibri"/>
              </a:defRPr>
            </a:pPr>
            <a:r>
              <a:rPr sz="2000" dirty="0" smtClean="0">
                <a:solidFill>
                  <a:schemeClr val="accent5">
                    <a:lumMod val="50000"/>
                  </a:schemeClr>
                </a:solidFill>
              </a:rPr>
              <a:t>Medical </a:t>
            </a:r>
            <a:r>
              <a:rPr sz="2000" dirty="0">
                <a:solidFill>
                  <a:schemeClr val="accent5">
                    <a:lumMod val="50000"/>
                  </a:schemeClr>
                </a:solidFill>
              </a:rPr>
              <a:t>plan </a:t>
            </a:r>
            <a:r>
              <a:rPr sz="2000" dirty="0" smtClean="0">
                <a:solidFill>
                  <a:schemeClr val="accent5">
                    <a:lumMod val="50000"/>
                  </a:schemeClr>
                </a:solidFill>
              </a:rPr>
              <a:t>options</a:t>
            </a:r>
            <a:endParaRPr sz="2000" dirty="0">
              <a:solidFill>
                <a:schemeClr val="accent5">
                  <a:lumMod val="50000"/>
                </a:schemeClr>
              </a:solidFill>
            </a:endParaRPr>
          </a:p>
          <a:p>
            <a:pPr marL="342900" indent="-342900" defTabSz="832104">
              <a:spcBef>
                <a:spcPts val="200"/>
              </a:spcBef>
              <a:buClr>
                <a:srgbClr val="53575A"/>
              </a:buClr>
              <a:buSzPct val="100000"/>
              <a:buFont typeface="Arial" panose="020B0604020202020204" pitchFamily="34" charset="0"/>
              <a:buChar char="•"/>
              <a:defRPr sz="1092">
                <a:solidFill>
                  <a:srgbClr val="2A2C2D"/>
                </a:solidFill>
                <a:latin typeface="Calibri"/>
                <a:ea typeface="Calibri"/>
                <a:cs typeface="Calibri"/>
                <a:sym typeface="Calibri"/>
              </a:defRPr>
            </a:pPr>
            <a:r>
              <a:rPr lang="en-US" sz="2000" dirty="0" smtClean="0">
                <a:solidFill>
                  <a:schemeClr val="accent5">
                    <a:lumMod val="50000"/>
                  </a:schemeClr>
                </a:solidFill>
              </a:rPr>
              <a:t>What else comes with your plan</a:t>
            </a:r>
            <a:endParaRPr lang="en-US" sz="2000" dirty="0">
              <a:solidFill>
                <a:schemeClr val="accent5">
                  <a:lumMod val="50000"/>
                </a:schemeClr>
              </a:solidFill>
            </a:endParaRPr>
          </a:p>
          <a:p>
            <a:pPr marL="342900" indent="-342900" defTabSz="832104">
              <a:spcBef>
                <a:spcPts val="200"/>
              </a:spcBef>
              <a:buClr>
                <a:srgbClr val="53575A"/>
              </a:buClr>
              <a:buSzPct val="100000"/>
              <a:buFont typeface="Arial" panose="020B0604020202020204" pitchFamily="34" charset="0"/>
              <a:buChar char="•"/>
              <a:defRPr sz="1092">
                <a:solidFill>
                  <a:srgbClr val="2A2C2D"/>
                </a:solidFill>
                <a:latin typeface="Calibri"/>
                <a:ea typeface="Calibri"/>
                <a:cs typeface="Calibri"/>
                <a:sym typeface="Calibri"/>
              </a:defRPr>
            </a:pPr>
            <a:r>
              <a:rPr lang="en-US" sz="2000" dirty="0" smtClean="0">
                <a:solidFill>
                  <a:schemeClr val="accent5">
                    <a:lumMod val="50000"/>
                  </a:schemeClr>
                </a:solidFill>
              </a:rPr>
              <a:t>Vision </a:t>
            </a:r>
            <a:r>
              <a:rPr lang="en-US" sz="2000" dirty="0">
                <a:solidFill>
                  <a:schemeClr val="accent5">
                    <a:lumMod val="50000"/>
                  </a:schemeClr>
                </a:solidFill>
              </a:rPr>
              <a:t>plan </a:t>
            </a:r>
            <a:r>
              <a:rPr lang="en-US" sz="2000" dirty="0" smtClean="0">
                <a:solidFill>
                  <a:schemeClr val="accent5">
                    <a:lumMod val="50000"/>
                  </a:schemeClr>
                </a:solidFill>
              </a:rPr>
              <a:t>options</a:t>
            </a:r>
            <a:endParaRPr lang="en-US" sz="2000" dirty="0">
              <a:solidFill>
                <a:schemeClr val="accent5">
                  <a:lumMod val="50000"/>
                </a:schemeClr>
              </a:solidFill>
            </a:endParaRPr>
          </a:p>
          <a:p>
            <a:pPr indent="-124815" defTabSz="832104">
              <a:spcBef>
                <a:spcPts val="200"/>
              </a:spcBef>
              <a:buClr>
                <a:srgbClr val="53575A"/>
              </a:buClr>
              <a:buSzPct val="100000"/>
              <a:buFont typeface="Arial"/>
              <a:buChar char="•"/>
              <a:defRPr sz="1092">
                <a:solidFill>
                  <a:srgbClr val="2A2C2D"/>
                </a:solidFill>
                <a:latin typeface="Calibri"/>
                <a:ea typeface="Calibri"/>
                <a:cs typeface="Calibri"/>
                <a:sym typeface="Calibri"/>
              </a:defRPr>
            </a:pPr>
            <a:endParaRPr lang="en-US" dirty="0"/>
          </a:p>
          <a:p>
            <a:pPr indent="-124815" defTabSz="832104">
              <a:spcBef>
                <a:spcPts val="200"/>
              </a:spcBef>
              <a:buClr>
                <a:srgbClr val="53575A"/>
              </a:buClr>
              <a:buSzPct val="100000"/>
              <a:buFont typeface="Arial"/>
              <a:buChar char="•"/>
              <a:defRPr sz="1092">
                <a:solidFill>
                  <a:srgbClr val="2A2C2D"/>
                </a:solidFill>
                <a:latin typeface="Calibri"/>
                <a:ea typeface="Calibri"/>
                <a:cs typeface="Calibri"/>
                <a:sym typeface="Calibri"/>
              </a:defRPr>
            </a:pPr>
            <a:endParaRPr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A7729"/>
        </a:solidFill>
        <a:effectLst/>
      </p:bgPr>
    </p:bg>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3"/>
          <a:srcRect l="24054" r="26093"/>
          <a:stretch>
            <a:fillRect/>
          </a:stretch>
        </p:blipFill>
        <p:spPr>
          <a:xfrm>
            <a:off x="5293031" y="0"/>
            <a:ext cx="3850970" cy="5143500"/>
          </a:xfrm>
          <a:prstGeom prst="rect">
            <a:avLst/>
          </a:prstGeom>
          <a:ln w="12700">
            <a:miter lim="400000"/>
          </a:ln>
        </p:spPr>
      </p:pic>
      <p:sp>
        <p:nvSpPr>
          <p:cNvPr id="135" name="Google Shape;96;p3"/>
          <p:cNvSpPr txBox="1">
            <a:spLocks noGrp="1"/>
          </p:cNvSpPr>
          <p:nvPr>
            <p:ph type="body" sz="quarter" idx="1"/>
          </p:nvPr>
        </p:nvSpPr>
        <p:spPr>
          <a:xfrm>
            <a:off x="433749" y="1895139"/>
            <a:ext cx="4500560" cy="1353220"/>
          </a:xfrm>
          <a:prstGeom prst="rect">
            <a:avLst/>
          </a:prstGeom>
          <a:noFill/>
        </p:spPr>
        <p:txBody>
          <a:bodyPr lIns="0" tIns="0" rIns="0" bIns="0"/>
          <a:lstStyle>
            <a:lvl1pPr marL="0" algn="l">
              <a:lnSpc>
                <a:spcPct val="90000"/>
              </a:lnSpc>
              <a:defRPr sz="3800">
                <a:solidFill>
                  <a:srgbClr val="FFFFFF"/>
                </a:solidFill>
              </a:defRPr>
            </a:lvl1pPr>
          </a:lstStyle>
          <a:p>
            <a:r>
              <a:t>Medical plan options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Google Shape;106;p4"/>
          <p:cNvSpPr txBox="1">
            <a:spLocks noGrp="1"/>
          </p:cNvSpPr>
          <p:nvPr>
            <p:ph type="sldNum" sz="quarter" idx="4294967295"/>
          </p:nvPr>
        </p:nvSpPr>
        <p:spPr>
          <a:xfrm>
            <a:off x="8917238" y="4849358"/>
            <a:ext cx="57708" cy="138499"/>
          </a:xfrm>
          <a:prstGeom prst="rect">
            <a:avLst/>
          </a:prstGeom>
          <a:extLst>
            <a:ext uri="{C572A759-6A51-4108-AA02-DFA0A04FC94B}">
              <ma14:wrappingTextBoxFlag xmlns="" xmlns:ma14="http://schemas.microsoft.com/office/mac/drawingml/2011/main" val="1"/>
            </a:ext>
          </a:extLst>
        </p:spPr>
        <p:txBody>
          <a:bodyPr/>
          <a:lstStyle>
            <a:lvl1pPr>
              <a:defRPr b="1">
                <a:solidFill>
                  <a:srgbClr val="78BE20"/>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chemeClr val="tx1"/>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sz="900" b="0" i="0" u="none" strike="noStrike" kern="0" cap="none" spc="0" normalizeH="0" baseline="0" noProof="0" dirty="0">
              <a:ln>
                <a:noFill/>
              </a:ln>
              <a:solidFill>
                <a:schemeClr val="tx1"/>
              </a:solidFill>
              <a:effectLst/>
              <a:uLnTx/>
              <a:uFillTx/>
              <a:latin typeface="Calibri"/>
              <a:cs typeface="Calibri"/>
              <a:sym typeface="Calibri"/>
            </a:endParaRPr>
          </a:p>
        </p:txBody>
      </p:sp>
      <p:sp>
        <p:nvSpPr>
          <p:cNvPr id="147" name="Title 1"/>
          <p:cNvSpPr txBox="1"/>
          <p:nvPr/>
        </p:nvSpPr>
        <p:spPr>
          <a:xfrm>
            <a:off x="523568" y="351715"/>
            <a:ext cx="8153580" cy="3046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200">
                <a:solidFill>
                  <a:srgbClr val="78BE20"/>
                </a:solidFill>
                <a:latin typeface="Calibri"/>
                <a:ea typeface="Calibri"/>
                <a:cs typeface="Calibri"/>
                <a:sym typeface="Calibri"/>
              </a:defRPr>
            </a:pPr>
            <a:r>
              <a:rPr kumimoji="0" lang="en-US" sz="2200" b="0" i="0" u="none" strike="noStrike" kern="0" cap="none" spc="0" normalizeH="0" baseline="0" noProof="0" dirty="0">
                <a:ln>
                  <a:noFill/>
                </a:ln>
                <a:solidFill>
                  <a:srgbClr val="78BE20"/>
                </a:solidFill>
                <a:effectLst/>
                <a:uLnTx/>
                <a:uFillTx/>
                <a:latin typeface="Calibri"/>
                <a:cs typeface="Calibri"/>
                <a:sym typeface="Calibri"/>
              </a:rPr>
              <a:t>Medical plan options</a:t>
            </a:r>
          </a:p>
        </p:txBody>
      </p:sp>
      <p:graphicFrame>
        <p:nvGraphicFramePr>
          <p:cNvPr id="150" name="Google Shape;107;p4"/>
          <p:cNvGraphicFramePr/>
          <p:nvPr>
            <p:extLst>
              <p:ext uri="{D42A27DB-BD31-4B8C-83A1-F6EECF244321}">
                <p14:modId xmlns:p14="http://schemas.microsoft.com/office/powerpoint/2010/main" val="4263129061"/>
              </p:ext>
            </p:extLst>
          </p:nvPr>
        </p:nvGraphicFramePr>
        <p:xfrm>
          <a:off x="655320" y="656414"/>
          <a:ext cx="8021828" cy="4358565"/>
        </p:xfrm>
        <a:graphic>
          <a:graphicData uri="http://schemas.openxmlformats.org/drawingml/2006/table">
            <a:tbl>
              <a:tblPr>
                <a:tableStyleId>{4C3C2611-4C71-4FC5-86AE-919BDF0F9419}</a:tableStyleId>
              </a:tblPr>
              <a:tblGrid>
                <a:gridCol w="932411">
                  <a:extLst>
                    <a:ext uri="{9D8B030D-6E8A-4147-A177-3AD203B41FA5}">
                      <a16:colId xmlns:a16="http://schemas.microsoft.com/office/drawing/2014/main" val="20000"/>
                    </a:ext>
                  </a:extLst>
                </a:gridCol>
                <a:gridCol w="1521108">
                  <a:extLst>
                    <a:ext uri="{9D8B030D-6E8A-4147-A177-3AD203B41FA5}">
                      <a16:colId xmlns:a16="http://schemas.microsoft.com/office/drawing/2014/main" val="20001"/>
                    </a:ext>
                  </a:extLst>
                </a:gridCol>
                <a:gridCol w="948694">
                  <a:extLst>
                    <a:ext uri="{9D8B030D-6E8A-4147-A177-3AD203B41FA5}">
                      <a16:colId xmlns:a16="http://schemas.microsoft.com/office/drawing/2014/main" val="2265504241"/>
                    </a:ext>
                  </a:extLst>
                </a:gridCol>
                <a:gridCol w="1104083">
                  <a:extLst>
                    <a:ext uri="{9D8B030D-6E8A-4147-A177-3AD203B41FA5}">
                      <a16:colId xmlns:a16="http://schemas.microsoft.com/office/drawing/2014/main" val="20002"/>
                    </a:ext>
                  </a:extLst>
                </a:gridCol>
                <a:gridCol w="957244">
                  <a:extLst>
                    <a:ext uri="{9D8B030D-6E8A-4147-A177-3AD203B41FA5}">
                      <a16:colId xmlns:a16="http://schemas.microsoft.com/office/drawing/2014/main" val="20003"/>
                    </a:ext>
                  </a:extLst>
                </a:gridCol>
                <a:gridCol w="972858">
                  <a:extLst>
                    <a:ext uri="{9D8B030D-6E8A-4147-A177-3AD203B41FA5}">
                      <a16:colId xmlns:a16="http://schemas.microsoft.com/office/drawing/2014/main" val="20004"/>
                    </a:ext>
                  </a:extLst>
                </a:gridCol>
                <a:gridCol w="939762">
                  <a:extLst>
                    <a:ext uri="{9D8B030D-6E8A-4147-A177-3AD203B41FA5}">
                      <a16:colId xmlns:a16="http://schemas.microsoft.com/office/drawing/2014/main" val="20005"/>
                    </a:ext>
                  </a:extLst>
                </a:gridCol>
                <a:gridCol w="645668">
                  <a:extLst>
                    <a:ext uri="{9D8B030D-6E8A-4147-A177-3AD203B41FA5}">
                      <a16:colId xmlns:a16="http://schemas.microsoft.com/office/drawing/2014/main" val="20006"/>
                    </a:ext>
                  </a:extLst>
                </a:gridCol>
              </a:tblGrid>
              <a:tr h="410350">
                <a:tc>
                  <a:txBody>
                    <a:bodyPr/>
                    <a:lstStyle/>
                    <a:p>
                      <a:pPr algn="l">
                        <a:defRPr sz="1200">
                          <a:latin typeface="Calibri"/>
                          <a:ea typeface="Calibri"/>
                          <a:cs typeface="Calibri"/>
                        </a:defRPr>
                      </a:pPr>
                      <a:endParaRPr sz="900" dirty="0"/>
                    </a:p>
                  </a:txBody>
                  <a:tcPr marL="91425" marR="91425" marT="91425"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sz="900" b="1" dirty="0">
                          <a:solidFill>
                            <a:srgbClr val="FFFFFF"/>
                          </a:solidFill>
                          <a:latin typeface="Calibri"/>
                          <a:ea typeface="Calibri"/>
                          <a:cs typeface="Calibri"/>
                        </a:rPr>
                        <a:t>Deductible</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lang="en-US" sz="900" b="1" dirty="0">
                          <a:solidFill>
                            <a:srgbClr val="FFFFFF"/>
                          </a:solidFill>
                          <a:latin typeface="Calibri"/>
                          <a:ea typeface="Calibri"/>
                          <a:cs typeface="Calibri"/>
                        </a:rPr>
                        <a:t>Coinsurance</a:t>
                      </a:r>
                      <a:endParaRPr sz="900" b="1" dirty="0">
                        <a:solidFill>
                          <a:srgbClr val="FFFFFF"/>
                        </a:solidFill>
                        <a:latin typeface="Calibri"/>
                        <a:ea typeface="Calibri"/>
                        <a:cs typeface="Calibri"/>
                      </a:endParaRPr>
                    </a:p>
                  </a:txBody>
                  <a:tcPr marL="45720" marR="45720" marT="91440" marB="91425" horzOverflow="overflow">
                    <a:lnL w="6350" cap="flat" cmpd="sng" algn="ctr">
                      <a:solidFill>
                        <a:srgbClr val="FFFFFF"/>
                      </a:solidFill>
                      <a:prstDash val="solid"/>
                      <a:round/>
                      <a:headEnd type="none" w="med" len="med"/>
                      <a:tailEnd type="none" w="med" len="med"/>
                    </a:lnL>
                    <a:lnR w="6350">
                      <a:solidFill>
                        <a:srgbClr val="FFFFFF"/>
                      </a:solidFill>
                    </a:lnR>
                    <a:lnT w="6350">
                      <a:solidFill>
                        <a:srgbClr val="FFFFFF"/>
                      </a:solidFill>
                    </a:lnT>
                    <a:lnB w="12700" cap="flat" cmpd="sng" algn="ctr">
                      <a:solidFill>
                        <a:srgbClr val="78BE20"/>
                      </a:solidFill>
                      <a:prstDash val="solid"/>
                      <a:round/>
                      <a:headEnd type="none" w="med" len="med"/>
                      <a:tailEnd type="none" w="med" len="med"/>
                    </a:lnB>
                    <a:solidFill>
                      <a:srgbClr val="78BE20"/>
                    </a:solidFill>
                  </a:tcPr>
                </a:tc>
                <a:tc>
                  <a:txBody>
                    <a:bodyPr/>
                    <a:lstStyle/>
                    <a:p>
                      <a:pPr algn="l">
                        <a:defRPr sz="1800"/>
                      </a:pPr>
                      <a:r>
                        <a:rPr sz="900" b="1" dirty="0">
                          <a:solidFill>
                            <a:srgbClr val="FFFFFF"/>
                          </a:solidFill>
                          <a:latin typeface="Calibri"/>
                          <a:ea typeface="Calibri"/>
                          <a:cs typeface="Calibri"/>
                        </a:rPr>
                        <a:t>Maximum </a:t>
                      </a:r>
                      <a:r>
                        <a:rPr lang="en-US" sz="900" b="1" dirty="0">
                          <a:solidFill>
                            <a:srgbClr val="FFFFFF"/>
                          </a:solidFill>
                          <a:latin typeface="Calibri"/>
                          <a:ea typeface="Calibri"/>
                          <a:cs typeface="Calibri"/>
                        </a:rPr>
                        <a:t/>
                      </a:r>
                      <a:br>
                        <a:rPr lang="en-US" sz="900" b="1" dirty="0">
                          <a:solidFill>
                            <a:srgbClr val="FFFFFF"/>
                          </a:solidFill>
                          <a:latin typeface="Calibri"/>
                          <a:ea typeface="Calibri"/>
                          <a:cs typeface="Calibri"/>
                        </a:rPr>
                      </a:br>
                      <a:r>
                        <a:rPr sz="900" b="1" dirty="0">
                          <a:solidFill>
                            <a:srgbClr val="FFFFFF"/>
                          </a:solidFill>
                          <a:latin typeface="Calibri"/>
                          <a:ea typeface="Calibri"/>
                          <a:cs typeface="Calibri"/>
                        </a:rPr>
                        <a:t>out-of-pocket</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sz="900" b="1" dirty="0">
                          <a:solidFill>
                            <a:srgbClr val="FFFFFF"/>
                          </a:solidFill>
                          <a:latin typeface="Calibri"/>
                          <a:ea typeface="Calibri"/>
                          <a:cs typeface="Calibri"/>
                        </a:rPr>
                        <a:t>Preventive care</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sz="900" b="1" dirty="0">
                          <a:solidFill>
                            <a:srgbClr val="FFFFFF"/>
                          </a:solidFill>
                          <a:latin typeface="Calibri"/>
                          <a:ea typeface="Calibri"/>
                          <a:cs typeface="Calibri"/>
                        </a:rPr>
                        <a:t>Copays</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sz="900" b="1">
                          <a:solidFill>
                            <a:srgbClr val="FFFFFF"/>
                          </a:solidFill>
                          <a:latin typeface="Calibri"/>
                          <a:ea typeface="Calibri"/>
                          <a:cs typeface="Calibri"/>
                        </a:rPr>
                        <a:t>Pharmacy</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tc>
                  <a:txBody>
                    <a:bodyPr/>
                    <a:lstStyle/>
                    <a:p>
                      <a:pPr algn="l">
                        <a:defRPr sz="1800"/>
                      </a:pPr>
                      <a:r>
                        <a:rPr sz="900" b="1">
                          <a:solidFill>
                            <a:srgbClr val="FFFFFF"/>
                          </a:solidFill>
                          <a:latin typeface="Calibri"/>
                          <a:ea typeface="Calibri"/>
                          <a:cs typeface="Calibri"/>
                        </a:rPr>
                        <a:t>Network</a:t>
                      </a:r>
                    </a:p>
                  </a:txBody>
                  <a:tcPr marL="45720" marR="45720" marT="91440" marB="91425" horzOverflow="overflow">
                    <a:lnL w="6350">
                      <a:solidFill>
                        <a:srgbClr val="FFFFFF"/>
                      </a:solidFill>
                    </a:lnL>
                    <a:lnR w="6350">
                      <a:solidFill>
                        <a:srgbClr val="FFFFFF"/>
                      </a:solidFill>
                    </a:lnR>
                    <a:lnT w="6350">
                      <a:solidFill>
                        <a:srgbClr val="FFFFFF"/>
                      </a:solidFill>
                    </a:lnT>
                    <a:lnB w="12700">
                      <a:solidFill>
                        <a:srgbClr val="78BE20"/>
                      </a:solidFill>
                    </a:lnB>
                    <a:solidFill>
                      <a:srgbClr val="78BE20"/>
                    </a:solidFill>
                  </a:tcPr>
                </a:tc>
                <a:extLst>
                  <a:ext uri="{0D108BD9-81ED-4DB2-BD59-A6C34878D82A}">
                    <a16:rowId xmlns:a16="http://schemas.microsoft.com/office/drawing/2014/main" val="10000"/>
                  </a:ext>
                </a:extLst>
              </a:tr>
              <a:tr h="881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200" b="1" i="0" u="none" strike="noStrike" kern="0" cap="none" spc="0" normalizeH="0" baseline="0" noProof="0" dirty="0" smtClean="0">
                          <a:ln>
                            <a:noFill/>
                          </a:ln>
                          <a:solidFill>
                            <a:srgbClr val="002F57"/>
                          </a:solidFill>
                          <a:effectLst/>
                          <a:uLnTx/>
                          <a:uFillTx/>
                          <a:latin typeface="Calibri"/>
                          <a:ea typeface="Calibri"/>
                          <a:cs typeface="Calibri"/>
                          <a:sym typeface="Calibri"/>
                        </a:rPr>
                        <a:t>HMO Bronze Plan</a:t>
                      </a:r>
                      <a:endParaRPr kumimoji="0" lang="en-US" sz="1200" b="1" i="0" u="none" strike="noStrike" kern="0" cap="none" spc="0" normalizeH="0" baseline="0" noProof="0" dirty="0">
                        <a:ln>
                          <a:noFill/>
                        </a:ln>
                        <a:solidFill>
                          <a:srgbClr val="002F57"/>
                        </a:solidFill>
                        <a:effectLst/>
                        <a:uLnTx/>
                        <a:uFillTx/>
                        <a:latin typeface="Calibri"/>
                        <a:ea typeface="Calibri"/>
                        <a:cs typeface="Calibri"/>
                        <a:sym typeface="Calibri"/>
                      </a:endParaRPr>
                    </a:p>
                  </a:txBody>
                  <a:tcPr marL="91425" marR="91425" marT="91425" marB="91425" horzOverflow="overflow">
                    <a:lnL w="6350">
                      <a:solidFill>
                        <a:srgbClr val="FFFFFF"/>
                      </a:solidFill>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algn="l">
                        <a:defRPr sz="800">
                          <a:latin typeface="Calibri"/>
                          <a:ea typeface="Calibri"/>
                          <a:cs typeface="Calibri"/>
                        </a:defRPr>
                      </a:pPr>
                      <a:r>
                        <a:rPr lang="en-US" sz="800" dirty="0" smtClean="0"/>
                        <a:t>Individual</a:t>
                      </a:r>
                      <a:br>
                        <a:rPr lang="en-US" sz="800" dirty="0" smtClean="0"/>
                      </a:br>
                      <a:r>
                        <a:rPr lang="en-US" sz="800" dirty="0" smtClean="0"/>
                        <a:t>$1,500</a:t>
                      </a:r>
                    </a:p>
                    <a:p>
                      <a:pPr algn="l">
                        <a:lnSpc>
                          <a:spcPct val="140000"/>
                        </a:lnSpc>
                        <a:defRPr sz="800">
                          <a:latin typeface="Calibri"/>
                          <a:ea typeface="Calibri"/>
                          <a:cs typeface="Calibri"/>
                        </a:defRPr>
                      </a:pPr>
                      <a:r>
                        <a:rPr lang="en-US" sz="800" dirty="0" smtClean="0"/>
                        <a:t>Family</a:t>
                      </a:r>
                    </a:p>
                    <a:p>
                      <a:pPr algn="l">
                        <a:defRPr sz="800">
                          <a:latin typeface="Calibri"/>
                          <a:ea typeface="Calibri"/>
                          <a:cs typeface="Calibri"/>
                        </a:defRPr>
                      </a:pPr>
                      <a:r>
                        <a:rPr lang="en-US" sz="800" dirty="0" smtClean="0"/>
                        <a:t>$3,000</a:t>
                      </a:r>
                    </a:p>
                    <a:p>
                      <a:pPr algn="l">
                        <a:defRPr sz="800">
                          <a:latin typeface="Calibri"/>
                          <a:ea typeface="Calibri"/>
                          <a:cs typeface="Calibri"/>
                        </a:defRPr>
                      </a:pPr>
                      <a:endParaRPr sz="800" dirty="0"/>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800">
                          <a:latin typeface="Calibri"/>
                          <a:ea typeface="Calibri"/>
                          <a:cs typeface="Calibri"/>
                        </a:defRPr>
                      </a:pPr>
                      <a:r>
                        <a:rPr lang="en-US" sz="800" dirty="0" smtClean="0"/>
                        <a:t>N/A</a:t>
                      </a:r>
                    </a:p>
                    <a:p>
                      <a:pPr algn="l">
                        <a:defRPr sz="800">
                          <a:latin typeface="Calibri"/>
                          <a:ea typeface="Calibri"/>
                          <a:cs typeface="Calibri"/>
                        </a:defRPr>
                      </a:pPr>
                      <a:endParaRPr sz="800" dirty="0"/>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cap="flat" cmpd="sng" algn="ctr">
                      <a:solidFill>
                        <a:srgbClr val="78BE20"/>
                      </a:solidFill>
                      <a:prstDash val="solid"/>
                      <a:round/>
                      <a:headEnd type="none" w="med" len="med"/>
                      <a:tailEnd type="none" w="med" len="med"/>
                    </a:lnT>
                    <a:lnB w="12700" cap="flat" cmpd="sng" algn="ctr">
                      <a:solidFill>
                        <a:srgbClr val="78BE20"/>
                      </a:solidFill>
                      <a:prstDash val="solid"/>
                      <a:round/>
                      <a:headEnd type="none" w="med" len="med"/>
                      <a:tailEnd type="none" w="med" len="med"/>
                    </a:lnB>
                    <a:solidFill>
                      <a:srgbClr val="F2F2F2"/>
                    </a:solidFill>
                  </a:tcPr>
                </a:tc>
                <a:tc>
                  <a:txBody>
                    <a:bodyPr/>
                    <a:lstStyle/>
                    <a:p>
                      <a:pPr algn="l">
                        <a:defRPr sz="800">
                          <a:latin typeface="Calibri"/>
                          <a:ea typeface="Calibri"/>
                          <a:cs typeface="Calibri"/>
                        </a:defRPr>
                      </a:pPr>
                      <a:r>
                        <a:rPr lang="en-US" sz="800" dirty="0" smtClean="0"/>
                        <a:t>Individual</a:t>
                      </a:r>
                      <a:br>
                        <a:rPr lang="en-US" sz="800" dirty="0" smtClean="0"/>
                      </a:br>
                      <a:r>
                        <a:rPr lang="en-US" sz="800" dirty="0" smtClean="0"/>
                        <a:t>$5,000</a:t>
                      </a:r>
                    </a:p>
                    <a:p>
                      <a:pPr algn="l">
                        <a:lnSpc>
                          <a:spcPct val="140000"/>
                        </a:lnSpc>
                        <a:defRPr sz="800">
                          <a:latin typeface="Calibri"/>
                          <a:ea typeface="Calibri"/>
                          <a:cs typeface="Calibri"/>
                        </a:defRPr>
                      </a:pPr>
                      <a:r>
                        <a:rPr lang="en-US" sz="800" dirty="0" smtClean="0"/>
                        <a:t>Family</a:t>
                      </a:r>
                    </a:p>
                    <a:p>
                      <a:pPr algn="l">
                        <a:defRPr sz="800">
                          <a:latin typeface="Calibri"/>
                          <a:ea typeface="Calibri"/>
                          <a:cs typeface="Calibri"/>
                        </a:defRPr>
                      </a:pPr>
                      <a:r>
                        <a:rPr lang="en-US" sz="800" dirty="0" smtClean="0"/>
                        <a:t>$10,000</a:t>
                      </a:r>
                    </a:p>
                    <a:p>
                      <a:pPr algn="l">
                        <a:defRPr sz="800">
                          <a:latin typeface="Calibri"/>
                          <a:ea typeface="Calibri"/>
                          <a:cs typeface="Calibri"/>
                        </a:defRPr>
                      </a:pPr>
                      <a:endParaRPr sz="800" dirty="0"/>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100%</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Primary Care: $25
Specialist: $50
Telemedicine: $25
Urgent Care</a:t>
                      </a:r>
                      <a:r>
                        <a:rPr lang="en-US" sz="800" smtClean="0">
                          <a:latin typeface="Calibri"/>
                          <a:ea typeface="Calibri"/>
                          <a:cs typeface="Calibri"/>
                        </a:rPr>
                        <a:t>: $75</a:t>
                      </a:r>
                      <a:r>
                        <a:rPr lang="en-US" sz="800" dirty="0" smtClean="0">
                          <a:latin typeface="Calibri"/>
                          <a:ea typeface="Calibri"/>
                          <a:cs typeface="Calibri"/>
                        </a:rPr>
                        <a:t>
Emergency Room</a:t>
                      </a:r>
                      <a:r>
                        <a:rPr lang="en-US" sz="800" smtClean="0">
                          <a:latin typeface="Calibri"/>
                          <a:ea typeface="Calibri"/>
                          <a:cs typeface="Calibri"/>
                        </a:rPr>
                        <a:t>: $350</a:t>
                      </a: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algn="l">
                        <a:defRPr sz="1800"/>
                      </a:pPr>
                      <a:r>
                        <a:rPr lang="de-DE" sz="800" dirty="0" smtClean="0">
                          <a:latin typeface="Calibri"/>
                          <a:ea typeface="Calibri"/>
                          <a:cs typeface="Calibri"/>
                        </a:rPr>
                        <a:t>Tier 1: $10</a:t>
                      </a:r>
                    </a:p>
                    <a:p>
                      <a:pPr algn="l">
                        <a:defRPr sz="1800"/>
                      </a:pPr>
                      <a:r>
                        <a:rPr lang="de-DE" sz="800" dirty="0" smtClean="0">
                          <a:latin typeface="Calibri"/>
                          <a:ea typeface="Calibri"/>
                          <a:cs typeface="Calibri"/>
                        </a:rPr>
                        <a:t>Tier 2: $40
Tier 3: $70</a:t>
                      </a:r>
                    </a:p>
                    <a:p>
                      <a:pPr marL="0" marR="0" lvl="0" indent="0" algn="l" defTabSz="914400" rtl="0" eaLnBrk="1" fontAlgn="auto" latinLnBrk="0" hangingPunct="1">
                        <a:lnSpc>
                          <a:spcPct val="100000"/>
                        </a:lnSpc>
                        <a:spcBef>
                          <a:spcPts val="0"/>
                        </a:spcBef>
                        <a:spcAft>
                          <a:spcPts val="0"/>
                        </a:spcAft>
                        <a:buClrTx/>
                        <a:buSzTx/>
                        <a:buFontTx/>
                        <a:buNone/>
                        <a:tabLst/>
                        <a:defRPr sz="1800"/>
                      </a:pPr>
                      <a:r>
                        <a:rPr lang="de-DE" sz="800" dirty="0" smtClean="0">
                          <a:latin typeface="Calibri"/>
                          <a:ea typeface="Calibri"/>
                          <a:cs typeface="Calibri"/>
                        </a:rPr>
                        <a:t>Tier 4: 25%</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12700">
                      <a:solidFill>
                        <a:srgbClr val="78BE20"/>
                      </a:solidFill>
                    </a:lnT>
                    <a:lnB w="12700" cap="flat" cmpd="sng" algn="ctr">
                      <a:solidFill>
                        <a:srgbClr val="78BE20"/>
                      </a:solidFill>
                      <a:prstDash val="solid"/>
                      <a:round/>
                      <a:headEnd type="none" w="med" len="med"/>
                      <a:tailEnd type="none" w="med" len="med"/>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HMO Premier</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a:solidFill>
                        <a:srgbClr val="C8C8C8"/>
                      </a:solidFill>
                    </a:lnR>
                    <a:lnT w="12700">
                      <a:solidFill>
                        <a:srgbClr val="78BE20"/>
                      </a:solidFill>
                    </a:lnT>
                    <a:lnB w="12700" cap="flat" cmpd="sng" algn="ctr">
                      <a:solidFill>
                        <a:srgbClr val="78BE2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8023459"/>
                  </a:ext>
                </a:extLst>
              </a:tr>
              <a:tr h="820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200" b="1" i="0" u="none" strike="noStrike" kern="0" cap="none" spc="0" normalizeH="0" baseline="0" noProof="0" dirty="0" smtClean="0">
                          <a:ln>
                            <a:noFill/>
                          </a:ln>
                          <a:solidFill>
                            <a:srgbClr val="002F57"/>
                          </a:solidFill>
                          <a:effectLst/>
                          <a:uLnTx/>
                          <a:uFillTx/>
                          <a:latin typeface="Calibri"/>
                          <a:ea typeface="Calibri"/>
                          <a:cs typeface="Calibri"/>
                          <a:sym typeface="Calibri"/>
                        </a:rPr>
                        <a:t>HMO Silver </a:t>
                      </a:r>
                      <a:r>
                        <a:rPr kumimoji="0" lang="en-US" sz="1200" b="1" i="0" u="none" strike="noStrike" kern="0" cap="none" spc="0" normalizeH="0" baseline="0" noProof="0" dirty="0" smtClean="0">
                          <a:ln>
                            <a:noFill/>
                          </a:ln>
                          <a:solidFill>
                            <a:srgbClr val="002F57"/>
                          </a:solidFill>
                          <a:effectLst/>
                          <a:uLnTx/>
                          <a:uFillTx/>
                          <a:latin typeface="Calibri"/>
                          <a:ea typeface="Calibri"/>
                          <a:cs typeface="Calibri"/>
                          <a:sym typeface="Calibri"/>
                        </a:rPr>
                        <a:t>Plan</a:t>
                      </a:r>
                      <a:endParaRPr kumimoji="0" lang="en-US" sz="1200" b="1" i="0" u="none" strike="noStrike" kern="0" cap="none" spc="0" normalizeH="0" baseline="0" noProof="0" dirty="0">
                        <a:ln>
                          <a:noFill/>
                        </a:ln>
                        <a:solidFill>
                          <a:srgbClr val="002F57"/>
                        </a:solidFill>
                        <a:effectLst/>
                        <a:uLnTx/>
                        <a:uFillTx/>
                        <a:latin typeface="Calibri"/>
                        <a:ea typeface="Calibri"/>
                        <a:cs typeface="Calibri"/>
                        <a:sym typeface="Calibri"/>
                      </a:endParaRPr>
                    </a:p>
                  </a:txBody>
                  <a:tcPr marL="91425" marR="91425" marT="91425" marB="91425" horzOverflow="overflow">
                    <a:lnL w="6350">
                      <a:solidFill>
                        <a:srgbClr val="FFFFFF"/>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800">
                          <a:latin typeface="Calibri"/>
                          <a:ea typeface="Calibri"/>
                          <a:cs typeface="Calibri"/>
                        </a:defRPr>
                      </a:pPr>
                      <a:r>
                        <a:rPr sz="800" dirty="0" smtClean="0"/>
                        <a:t>Individual</a:t>
                      </a:r>
                      <a:r>
                        <a:rPr sz="800" dirty="0"/>
                        <a:t/>
                      </a:r>
                      <a:br>
                        <a:rPr sz="800" dirty="0"/>
                      </a:br>
                      <a:r>
                        <a:rPr sz="800" dirty="0" smtClean="0"/>
                        <a:t>$</a:t>
                      </a:r>
                      <a:r>
                        <a:rPr lang="en-US" sz="800" dirty="0" smtClean="0"/>
                        <a:t>750</a:t>
                      </a:r>
                      <a:endParaRPr sz="800" dirty="0"/>
                    </a:p>
                    <a:p>
                      <a:pPr algn="l">
                        <a:lnSpc>
                          <a:spcPct val="140000"/>
                        </a:lnSpc>
                        <a:defRPr sz="800">
                          <a:latin typeface="Calibri"/>
                          <a:ea typeface="Calibri"/>
                          <a:cs typeface="Calibri"/>
                        </a:defRPr>
                      </a:pPr>
                      <a:r>
                        <a:rPr sz="800" dirty="0"/>
                        <a:t>Family</a:t>
                      </a:r>
                    </a:p>
                    <a:p>
                      <a:pPr algn="l">
                        <a:defRPr sz="800">
                          <a:latin typeface="Calibri"/>
                          <a:ea typeface="Calibri"/>
                          <a:cs typeface="Calibri"/>
                        </a:defRPr>
                      </a:pPr>
                      <a:r>
                        <a:rPr lang="en-US" sz="800" dirty="0" smtClean="0"/>
                        <a:t>$1,500</a:t>
                      </a:r>
                      <a:endParaRPr sz="800" dirty="0"/>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800">
                          <a:latin typeface="Calibri"/>
                          <a:ea typeface="Calibri"/>
                          <a:cs typeface="Calibri"/>
                        </a:defRPr>
                      </a:pPr>
                      <a:r>
                        <a:rPr lang="en-US" sz="800" dirty="0" smtClean="0"/>
                        <a:t>N/A</a:t>
                      </a:r>
                      <a:endParaRPr sz="800" dirty="0"/>
                    </a:p>
                  </a:txBody>
                  <a:tcPr marL="45720" marR="45720" marT="91440" marB="91425" horzOverflow="overflow">
                    <a:lnL w="6350" cap="flat" cmpd="sng" algn="ctr">
                      <a:solidFill>
                        <a:srgbClr val="C8C8C8"/>
                      </a:solidFill>
                      <a:prstDash val="solid"/>
                      <a:round/>
                      <a:headEnd type="none" w="med" len="med"/>
                      <a:tailEnd type="none" w="med" len="med"/>
                    </a:lnL>
                    <a:lnR w="6350">
                      <a:solidFill>
                        <a:srgbClr val="C8C8C8"/>
                      </a:solidFill>
                    </a:lnR>
                    <a:lnT w="12700" cap="flat" cmpd="sng" algn="ctr">
                      <a:solidFill>
                        <a:srgbClr val="78BE20"/>
                      </a:solidFill>
                      <a:prstDash val="solid"/>
                      <a:round/>
                      <a:headEnd type="none" w="med" len="med"/>
                      <a:tailEnd type="none" w="med" len="med"/>
                    </a:lnT>
                    <a:lnB w="6350" cap="flat" cmpd="sng" algn="ctr">
                      <a:solidFill>
                        <a:srgbClr val="C8C8C8"/>
                      </a:solidFill>
                      <a:prstDash val="solid"/>
                      <a:round/>
                      <a:headEnd type="none" w="med" len="med"/>
                      <a:tailEnd type="none" w="med" len="med"/>
                    </a:lnB>
                    <a:solidFill>
                      <a:srgbClr val="F2F2F2"/>
                    </a:solidFill>
                  </a:tcPr>
                </a:tc>
                <a:tc>
                  <a:txBody>
                    <a:bodyPr/>
                    <a:lstStyle/>
                    <a:p>
                      <a:pPr algn="l">
                        <a:defRPr sz="800">
                          <a:latin typeface="Calibri"/>
                          <a:ea typeface="Calibri"/>
                          <a:cs typeface="Calibri"/>
                        </a:defRPr>
                      </a:pPr>
                      <a:r>
                        <a:rPr sz="800" dirty="0" smtClean="0"/>
                        <a:t>Individual</a:t>
                      </a:r>
                      <a:r>
                        <a:rPr sz="800" dirty="0"/>
                        <a:t/>
                      </a:r>
                      <a:br>
                        <a:rPr sz="800" dirty="0"/>
                      </a:br>
                      <a:r>
                        <a:rPr sz="800" dirty="0" smtClean="0"/>
                        <a:t>$</a:t>
                      </a:r>
                      <a:r>
                        <a:rPr lang="en-US" sz="800" dirty="0" smtClean="0"/>
                        <a:t>2</a:t>
                      </a:r>
                      <a:r>
                        <a:rPr sz="800" dirty="0" smtClean="0"/>
                        <a:t>,</a:t>
                      </a:r>
                      <a:r>
                        <a:rPr lang="en-US" sz="800" dirty="0" smtClean="0"/>
                        <a:t>2</a:t>
                      </a:r>
                      <a:r>
                        <a:rPr sz="800" dirty="0" smtClean="0"/>
                        <a:t>50</a:t>
                      </a:r>
                      <a:endParaRPr sz="800" dirty="0"/>
                    </a:p>
                    <a:p>
                      <a:pPr algn="l">
                        <a:lnSpc>
                          <a:spcPct val="140000"/>
                        </a:lnSpc>
                        <a:defRPr sz="800">
                          <a:latin typeface="Calibri"/>
                          <a:ea typeface="Calibri"/>
                          <a:cs typeface="Calibri"/>
                        </a:defRPr>
                      </a:pPr>
                      <a:r>
                        <a:rPr sz="800" dirty="0" smtClean="0"/>
                        <a:t>Family</a:t>
                      </a:r>
                      <a:endParaRPr sz="800" dirty="0"/>
                    </a:p>
                    <a:p>
                      <a:pPr algn="l">
                        <a:defRPr sz="800">
                          <a:latin typeface="Calibri"/>
                          <a:ea typeface="Calibri"/>
                          <a:cs typeface="Calibri"/>
                        </a:defRPr>
                      </a:pPr>
                      <a:r>
                        <a:rPr sz="800" dirty="0" smtClean="0"/>
                        <a:t>$</a:t>
                      </a:r>
                      <a:r>
                        <a:rPr lang="en-US" sz="800" dirty="0" smtClean="0"/>
                        <a:t>5</a:t>
                      </a:r>
                      <a:r>
                        <a:rPr sz="800" dirty="0" smtClean="0"/>
                        <a:t>,</a:t>
                      </a:r>
                      <a:r>
                        <a:rPr lang="en-US" sz="800" dirty="0" smtClean="0"/>
                        <a:t>5</a:t>
                      </a:r>
                      <a:r>
                        <a:rPr sz="800" dirty="0" smtClean="0"/>
                        <a:t>00</a:t>
                      </a:r>
                      <a:endParaRPr sz="800" dirty="0"/>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1800"/>
                      </a:pPr>
                      <a:r>
                        <a:rPr sz="800" dirty="0" smtClean="0">
                          <a:latin typeface="Calibri"/>
                          <a:ea typeface="Calibri"/>
                          <a:cs typeface="Calibri"/>
                        </a:rPr>
                        <a:t>100%</a:t>
                      </a: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1800"/>
                      </a:pPr>
                      <a:r>
                        <a:rPr sz="800" dirty="0" smtClean="0">
                          <a:latin typeface="Calibri"/>
                          <a:ea typeface="Calibri"/>
                          <a:cs typeface="Calibri"/>
                        </a:rPr>
                        <a:t>Primary </a:t>
                      </a:r>
                      <a:r>
                        <a:rPr sz="800" dirty="0">
                          <a:latin typeface="Calibri"/>
                          <a:ea typeface="Calibri"/>
                          <a:cs typeface="Calibri"/>
                        </a:rPr>
                        <a:t>Care: </a:t>
                      </a:r>
                      <a:r>
                        <a:rPr sz="800" dirty="0" smtClean="0">
                          <a:latin typeface="Calibri"/>
                          <a:ea typeface="Calibri"/>
                          <a:cs typeface="Calibri"/>
                        </a:rPr>
                        <a:t>$</a:t>
                      </a:r>
                      <a:r>
                        <a:rPr lang="en-US" sz="800" dirty="0" smtClean="0">
                          <a:latin typeface="Calibri"/>
                          <a:ea typeface="Calibri"/>
                          <a:cs typeface="Calibri"/>
                        </a:rPr>
                        <a:t>25</a:t>
                      </a:r>
                      <a:r>
                        <a:rPr sz="800" dirty="0" smtClean="0">
                          <a:latin typeface="Calibri"/>
                          <a:ea typeface="Calibri"/>
                          <a:cs typeface="Calibri"/>
                        </a:rPr>
                        <a:t>
Specialist</a:t>
                      </a:r>
                      <a:r>
                        <a:rPr sz="800" dirty="0">
                          <a:latin typeface="Calibri"/>
                          <a:ea typeface="Calibri"/>
                          <a:cs typeface="Calibri"/>
                        </a:rPr>
                        <a:t>: </a:t>
                      </a:r>
                      <a:r>
                        <a:rPr sz="800" dirty="0" smtClean="0">
                          <a:latin typeface="Calibri"/>
                          <a:ea typeface="Calibri"/>
                          <a:cs typeface="Calibri"/>
                        </a:rPr>
                        <a:t>$</a:t>
                      </a:r>
                      <a:r>
                        <a:rPr lang="en-US" sz="800" dirty="0" smtClean="0">
                          <a:latin typeface="Calibri"/>
                          <a:ea typeface="Calibri"/>
                          <a:cs typeface="Calibri"/>
                        </a:rPr>
                        <a:t>50</a:t>
                      </a:r>
                      <a:r>
                        <a:rPr sz="800" dirty="0">
                          <a:latin typeface="Calibri"/>
                          <a:ea typeface="Calibri"/>
                          <a:cs typeface="Calibri"/>
                        </a:rPr>
                        <a:t>
</a:t>
                      </a:r>
                      <a:r>
                        <a:rPr sz="800" dirty="0" smtClean="0">
                          <a:latin typeface="Calibri"/>
                          <a:ea typeface="Calibri"/>
                          <a:cs typeface="Calibri"/>
                        </a:rPr>
                        <a:t>Telemedicine</a:t>
                      </a:r>
                      <a:r>
                        <a:rPr sz="800" dirty="0">
                          <a:latin typeface="Calibri"/>
                          <a:ea typeface="Calibri"/>
                          <a:cs typeface="Calibri"/>
                        </a:rPr>
                        <a:t>: </a:t>
                      </a:r>
                      <a:r>
                        <a:rPr sz="800" dirty="0" smtClean="0">
                          <a:latin typeface="Calibri"/>
                          <a:ea typeface="Calibri"/>
                          <a:cs typeface="Calibri"/>
                        </a:rPr>
                        <a:t>$</a:t>
                      </a:r>
                      <a:r>
                        <a:rPr lang="en-US" sz="800" dirty="0" smtClean="0">
                          <a:latin typeface="Calibri"/>
                          <a:ea typeface="Calibri"/>
                          <a:cs typeface="Calibri"/>
                        </a:rPr>
                        <a:t>25</a:t>
                      </a:r>
                      <a:r>
                        <a:rPr sz="800" dirty="0">
                          <a:latin typeface="Calibri"/>
                          <a:ea typeface="Calibri"/>
                          <a:cs typeface="Calibri"/>
                        </a:rPr>
                        <a:t>
</a:t>
                      </a:r>
                      <a:r>
                        <a:rPr sz="800" dirty="0" smtClean="0">
                          <a:latin typeface="Calibri"/>
                          <a:ea typeface="Calibri"/>
                          <a:cs typeface="Calibri"/>
                        </a:rPr>
                        <a:t>Urgent </a:t>
                      </a:r>
                      <a:r>
                        <a:rPr sz="800" dirty="0">
                          <a:latin typeface="Calibri"/>
                          <a:ea typeface="Calibri"/>
                          <a:cs typeface="Calibri"/>
                        </a:rPr>
                        <a:t>Care: </a:t>
                      </a:r>
                      <a:r>
                        <a:rPr lang="en-US" sz="800" dirty="0" smtClean="0">
                          <a:latin typeface="Calibri"/>
                          <a:ea typeface="Calibri"/>
                          <a:cs typeface="Calibri"/>
                        </a:rPr>
                        <a:t>$50</a:t>
                      </a:r>
                      <a:r>
                        <a:rPr sz="800" dirty="0">
                          <a:latin typeface="Calibri"/>
                          <a:ea typeface="Calibri"/>
                          <a:cs typeface="Calibri"/>
                        </a:rPr>
                        <a:t>
</a:t>
                      </a:r>
                      <a:r>
                        <a:rPr sz="800" dirty="0" smtClean="0">
                          <a:latin typeface="Calibri"/>
                          <a:ea typeface="Calibri"/>
                          <a:cs typeface="Calibri"/>
                        </a:rPr>
                        <a:t>Emergency </a:t>
                      </a:r>
                      <a:r>
                        <a:rPr sz="800" dirty="0">
                          <a:latin typeface="Calibri"/>
                          <a:ea typeface="Calibri"/>
                          <a:cs typeface="Calibri"/>
                        </a:rPr>
                        <a:t>Room: </a:t>
                      </a:r>
                      <a:r>
                        <a:rPr sz="800" dirty="0" smtClean="0">
                          <a:latin typeface="Calibri"/>
                          <a:ea typeface="Calibri"/>
                          <a:cs typeface="Calibri"/>
                        </a:rPr>
                        <a:t>$</a:t>
                      </a:r>
                      <a:r>
                        <a:rPr lang="en-US" sz="800" dirty="0" smtClean="0">
                          <a:latin typeface="Calibri"/>
                          <a:ea typeface="Calibri"/>
                          <a:cs typeface="Calibri"/>
                        </a:rPr>
                        <a:t>10</a:t>
                      </a:r>
                      <a:r>
                        <a:rPr sz="800" dirty="0" smtClean="0">
                          <a:latin typeface="Calibri"/>
                          <a:ea typeface="Calibri"/>
                          <a:cs typeface="Calibri"/>
                        </a:rPr>
                        <a:t>0</a:t>
                      </a: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1800"/>
                      </a:pPr>
                      <a:r>
                        <a:rPr sz="800" dirty="0" smtClean="0">
                          <a:latin typeface="Calibri"/>
                          <a:ea typeface="Calibri"/>
                          <a:cs typeface="Calibri"/>
                        </a:rPr>
                        <a:t>Tier </a:t>
                      </a:r>
                      <a:r>
                        <a:rPr sz="800" dirty="0">
                          <a:latin typeface="Calibri"/>
                          <a:ea typeface="Calibri"/>
                          <a:cs typeface="Calibri"/>
                        </a:rPr>
                        <a:t>1: $</a:t>
                      </a:r>
                      <a:r>
                        <a:rPr sz="800" dirty="0" smtClean="0">
                          <a:latin typeface="Calibri"/>
                          <a:ea typeface="Calibri"/>
                          <a:cs typeface="Calibri"/>
                        </a:rPr>
                        <a:t>10</a:t>
                      </a:r>
                      <a:endParaRPr lang="en-US" sz="800" dirty="0">
                        <a:latin typeface="Calibri"/>
                        <a:ea typeface="Calibri"/>
                        <a:cs typeface="Calibri"/>
                      </a:endParaRPr>
                    </a:p>
                    <a:p>
                      <a:pPr algn="l">
                        <a:defRPr sz="1800"/>
                      </a:pPr>
                      <a:r>
                        <a:rPr sz="800" dirty="0" smtClean="0">
                          <a:latin typeface="Calibri"/>
                          <a:ea typeface="Calibri"/>
                          <a:cs typeface="Calibri"/>
                        </a:rPr>
                        <a:t>Tier </a:t>
                      </a:r>
                      <a:r>
                        <a:rPr sz="800" dirty="0">
                          <a:latin typeface="Calibri"/>
                          <a:ea typeface="Calibri"/>
                          <a:cs typeface="Calibri"/>
                        </a:rPr>
                        <a:t>2: </a:t>
                      </a:r>
                      <a:r>
                        <a:rPr sz="800" dirty="0" smtClean="0">
                          <a:latin typeface="Calibri"/>
                          <a:ea typeface="Calibri"/>
                          <a:cs typeface="Calibri"/>
                        </a:rPr>
                        <a:t>$</a:t>
                      </a:r>
                      <a:r>
                        <a:rPr lang="en-US" sz="800" dirty="0" smtClean="0">
                          <a:latin typeface="Calibri"/>
                          <a:ea typeface="Calibri"/>
                          <a:cs typeface="Calibri"/>
                        </a:rPr>
                        <a:t>35</a:t>
                      </a:r>
                      <a:r>
                        <a:rPr sz="800" dirty="0">
                          <a:latin typeface="Calibri"/>
                          <a:ea typeface="Calibri"/>
                          <a:cs typeface="Calibri"/>
                        </a:rPr>
                        <a:t>
</a:t>
                      </a:r>
                      <a:r>
                        <a:rPr sz="800" dirty="0" smtClean="0">
                          <a:latin typeface="Calibri"/>
                          <a:ea typeface="Calibri"/>
                          <a:cs typeface="Calibri"/>
                        </a:rPr>
                        <a:t>Tier </a:t>
                      </a:r>
                      <a:r>
                        <a:rPr sz="800" dirty="0">
                          <a:latin typeface="Calibri"/>
                          <a:ea typeface="Calibri"/>
                          <a:cs typeface="Calibri"/>
                        </a:rPr>
                        <a:t>3: </a:t>
                      </a:r>
                      <a:r>
                        <a:rPr sz="800" dirty="0" smtClean="0">
                          <a:latin typeface="Calibri"/>
                          <a:ea typeface="Calibri"/>
                          <a:cs typeface="Calibri"/>
                        </a:rPr>
                        <a:t>$</a:t>
                      </a:r>
                      <a:r>
                        <a:rPr lang="en-US" sz="800" dirty="0" smtClean="0">
                          <a:latin typeface="Calibri"/>
                          <a:ea typeface="Calibri"/>
                          <a:cs typeface="Calibri"/>
                        </a:rPr>
                        <a:t>60</a:t>
                      </a:r>
                    </a:p>
                    <a:p>
                      <a:pPr marL="0" marR="0" lvl="0" indent="0" algn="l" defTabSz="914400" rtl="0" eaLnBrk="1" fontAlgn="auto" latinLnBrk="0" hangingPunct="1">
                        <a:lnSpc>
                          <a:spcPct val="100000"/>
                        </a:lnSpc>
                        <a:spcBef>
                          <a:spcPts val="0"/>
                        </a:spcBef>
                        <a:spcAft>
                          <a:spcPts val="0"/>
                        </a:spcAft>
                        <a:buClrTx/>
                        <a:buSzTx/>
                        <a:buFontTx/>
                        <a:buNone/>
                        <a:tabLst/>
                        <a:defRPr sz="1800"/>
                      </a:pPr>
                      <a:r>
                        <a:rPr lang="de-DE" sz="800" dirty="0" smtClean="0">
                          <a:latin typeface="Calibri"/>
                          <a:ea typeface="Calibri"/>
                          <a:cs typeface="Calibri"/>
                        </a:rPr>
                        <a:t>Tier 4: 25%</a:t>
                      </a:r>
                    </a:p>
                    <a:p>
                      <a:pPr algn="l">
                        <a:defRPr sz="1800"/>
                      </a:pPr>
                      <a:r>
                        <a:rPr sz="800" dirty="0">
                          <a:latin typeface="Calibri"/>
                          <a:ea typeface="Calibri"/>
                          <a:cs typeface="Calibri"/>
                        </a:rPr>
                        <a:t>
</a:t>
                      </a:r>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rgbClr val="F2F2F2"/>
                    </a:solidFill>
                  </a:tcPr>
                </a:tc>
                <a:tc>
                  <a:txBody>
                    <a:bodyPr/>
                    <a:lstStyle/>
                    <a:p>
                      <a:pPr algn="l">
                        <a:defRPr sz="1800"/>
                      </a:pPr>
                      <a:r>
                        <a:rPr sz="800" dirty="0" smtClean="0">
                          <a:latin typeface="Calibri"/>
                          <a:ea typeface="Calibri"/>
                          <a:cs typeface="Calibri"/>
                        </a:rPr>
                        <a:t>H</a:t>
                      </a:r>
                      <a:r>
                        <a:rPr lang="en-US" sz="800" dirty="0" smtClean="0">
                          <a:latin typeface="Calibri"/>
                          <a:ea typeface="Calibri"/>
                          <a:cs typeface="Calibri"/>
                        </a:rPr>
                        <a:t>MO</a:t>
                      </a:r>
                      <a:r>
                        <a:rPr sz="800" dirty="0" smtClean="0">
                          <a:latin typeface="Calibri"/>
                          <a:ea typeface="Calibri"/>
                          <a:cs typeface="Calibri"/>
                        </a:rPr>
                        <a:t> </a:t>
                      </a:r>
                      <a:r>
                        <a:rPr lang="en-US" sz="800" dirty="0" smtClean="0">
                          <a:latin typeface="Calibri"/>
                          <a:ea typeface="Calibri"/>
                          <a:cs typeface="Calibri"/>
                        </a:rPr>
                        <a:t>Premier</a:t>
                      </a: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12700">
                      <a:solidFill>
                        <a:srgbClr val="78BE20"/>
                      </a:solidFill>
                    </a:lnT>
                    <a:lnB w="6350">
                      <a:solidFill>
                        <a:srgbClr val="C8C8C8"/>
                      </a:solidFill>
                    </a:lnB>
                    <a:solidFill>
                      <a:schemeClr val="accent6">
                        <a:lumMod val="20000"/>
                        <a:lumOff val="80000"/>
                      </a:schemeClr>
                    </a:solidFill>
                  </a:tcPr>
                </a:tc>
                <a:extLst>
                  <a:ext uri="{0D108BD9-81ED-4DB2-BD59-A6C34878D82A}">
                    <a16:rowId xmlns:a16="http://schemas.microsoft.com/office/drawing/2014/main" val="10001"/>
                  </a:ext>
                </a:extLst>
              </a:tr>
              <a:tr h="930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200" b="1" i="0" u="none" strike="noStrike" kern="0" cap="none" spc="0" normalizeH="0" baseline="0" noProof="0" dirty="0" smtClean="0">
                          <a:ln>
                            <a:noFill/>
                          </a:ln>
                          <a:solidFill>
                            <a:srgbClr val="002F57"/>
                          </a:solidFill>
                          <a:effectLst/>
                          <a:uLnTx/>
                          <a:uFillTx/>
                          <a:latin typeface="Calibri"/>
                          <a:ea typeface="Calibri"/>
                          <a:cs typeface="Calibri"/>
                          <a:sym typeface="Calibri"/>
                        </a:rPr>
                        <a:t>HMO Gold Plan</a:t>
                      </a:r>
                    </a:p>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lang="en-US" sz="1200" b="1" i="0" u="none" strike="noStrike" kern="0" cap="none" spc="0" normalizeH="0" baseline="0" noProof="0" dirty="0">
                        <a:ln>
                          <a:noFill/>
                        </a:ln>
                        <a:solidFill>
                          <a:srgbClr val="002F57"/>
                        </a:solidFill>
                        <a:effectLst/>
                        <a:uLnTx/>
                        <a:uFillTx/>
                        <a:latin typeface="Calibri"/>
                        <a:ea typeface="Calibri"/>
                        <a:cs typeface="Calibri"/>
                        <a:sym typeface="Calibri"/>
                      </a:endParaRPr>
                    </a:p>
                  </a:txBody>
                  <a:tcPr marL="91425" marR="91425" marT="91425" marB="91425" horzOverflow="overflow">
                    <a:lnL w="6350">
                      <a:solidFill>
                        <a:srgbClr val="FFFFFF"/>
                      </a:solidFill>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solidFill>
                      <a:srgbClr val="FFFFFF"/>
                    </a:solidFill>
                  </a:tcPr>
                </a:tc>
                <a:tc>
                  <a:txBody>
                    <a:bodyPr/>
                    <a:lstStyle/>
                    <a:p>
                      <a:pPr algn="l">
                        <a:defRPr sz="800">
                          <a:latin typeface="Calibri"/>
                          <a:ea typeface="Calibri"/>
                          <a:cs typeface="Calibri"/>
                        </a:defRPr>
                      </a:pPr>
                      <a:r>
                        <a:rPr lang="en-US" sz="800" dirty="0" smtClean="0"/>
                        <a:t>Individual</a:t>
                      </a:r>
                      <a:br>
                        <a:rPr lang="en-US" sz="800" dirty="0" smtClean="0"/>
                      </a:br>
                      <a:r>
                        <a:rPr lang="en-US" sz="800" dirty="0" smtClean="0"/>
                        <a:t>$0</a:t>
                      </a:r>
                    </a:p>
                    <a:p>
                      <a:pPr algn="l">
                        <a:lnSpc>
                          <a:spcPct val="140000"/>
                        </a:lnSpc>
                        <a:defRPr sz="800">
                          <a:latin typeface="Calibri"/>
                          <a:ea typeface="Calibri"/>
                          <a:cs typeface="Calibri"/>
                        </a:defRPr>
                      </a:pPr>
                      <a:r>
                        <a:rPr lang="en-US" sz="800" dirty="0" smtClean="0"/>
                        <a:t>Family</a:t>
                      </a:r>
                    </a:p>
                    <a:p>
                      <a:pPr algn="l">
                        <a:defRPr sz="800">
                          <a:latin typeface="Calibri"/>
                          <a:ea typeface="Calibri"/>
                          <a:cs typeface="Calibri"/>
                        </a:defRPr>
                      </a:pPr>
                      <a:r>
                        <a:rPr lang="en-US" sz="800" dirty="0" smtClean="0"/>
                        <a:t>$0</a:t>
                      </a:r>
                    </a:p>
                    <a:p>
                      <a:pPr algn="l">
                        <a:defRPr sz="800">
                          <a:latin typeface="Calibri"/>
                          <a:ea typeface="Calibri"/>
                          <a:cs typeface="Calibri"/>
                        </a:defRPr>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N/A</a:t>
                      </a: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cap="flat" cmpd="sng" algn="ctr">
                      <a:solidFill>
                        <a:srgbClr val="C8C8C8"/>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tc>
                  <a:txBody>
                    <a:bodyPr/>
                    <a:lstStyle/>
                    <a:p>
                      <a:pPr algn="l">
                        <a:defRPr sz="800">
                          <a:latin typeface="Calibri"/>
                          <a:ea typeface="Calibri"/>
                          <a:cs typeface="Calibri"/>
                        </a:defRPr>
                      </a:pPr>
                      <a:r>
                        <a:rPr lang="en-US" sz="800" dirty="0" smtClean="0"/>
                        <a:t>Individual</a:t>
                      </a:r>
                      <a:br>
                        <a:rPr lang="en-US" sz="800" dirty="0" smtClean="0"/>
                      </a:br>
                      <a:r>
                        <a:rPr lang="en-US" sz="800" dirty="0" smtClean="0"/>
                        <a:t>$1,000</a:t>
                      </a:r>
                    </a:p>
                    <a:p>
                      <a:pPr algn="l">
                        <a:lnSpc>
                          <a:spcPct val="140000"/>
                        </a:lnSpc>
                        <a:defRPr sz="800">
                          <a:latin typeface="Calibri"/>
                          <a:ea typeface="Calibri"/>
                          <a:cs typeface="Calibri"/>
                        </a:defRPr>
                      </a:pPr>
                      <a:r>
                        <a:rPr lang="en-US" sz="800" dirty="0" smtClean="0"/>
                        <a:t>Family</a:t>
                      </a:r>
                    </a:p>
                    <a:p>
                      <a:pPr algn="l">
                        <a:defRPr sz="800">
                          <a:latin typeface="Calibri"/>
                          <a:ea typeface="Calibri"/>
                          <a:cs typeface="Calibri"/>
                        </a:defRPr>
                      </a:pPr>
                      <a:r>
                        <a:rPr lang="en-US" sz="800" dirty="0" smtClean="0"/>
                        <a:t>$3,000</a:t>
                      </a:r>
                    </a:p>
                    <a:p>
                      <a:pPr algn="l">
                        <a:defRPr sz="800">
                          <a:latin typeface="Calibri"/>
                          <a:ea typeface="Calibri"/>
                          <a:cs typeface="Calibri"/>
                        </a:defRPr>
                      </a:pPr>
                      <a:endParaRPr sz="800" dirty="0">
                        <a:latin typeface="Calibri" panose="020F0502020204030204" pitchFamily="34" charset="0"/>
                        <a:cs typeface="Calibri" panose="020F0502020204030204" pitchFamily="34" charset="0"/>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en-US" sz="800" dirty="0" smtClean="0">
                          <a:latin typeface="Calibri"/>
                          <a:ea typeface="Calibri"/>
                          <a:cs typeface="Calibri"/>
                        </a:rPr>
                        <a:t>100%</a:t>
                      </a: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Primary Care: $15
Specialist: $15
Telemedicine: $15
Urgent Care: $25
Emergency Room: $50</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de-DE" sz="800" dirty="0" smtClean="0">
                          <a:latin typeface="Calibri"/>
                          <a:ea typeface="Calibri"/>
                          <a:cs typeface="Calibri"/>
                        </a:rPr>
                        <a:t>Tier 1: $</a:t>
                      </a:r>
                      <a:r>
                        <a:rPr lang="de-DE" sz="800" dirty="0" smtClean="0">
                          <a:latin typeface="Calibri"/>
                          <a:ea typeface="Calibri"/>
                          <a:cs typeface="Calibri"/>
                        </a:rPr>
                        <a:t>10</a:t>
                      </a:r>
                      <a:endParaRPr lang="de-DE" sz="800" dirty="0" smtClean="0">
                        <a:latin typeface="Calibri"/>
                        <a:ea typeface="Calibri"/>
                        <a:cs typeface="Calibri"/>
                      </a:endParaRPr>
                    </a:p>
                    <a:p>
                      <a:pPr algn="l">
                        <a:defRPr sz="1800"/>
                      </a:pPr>
                      <a:r>
                        <a:rPr lang="de-DE" sz="800" dirty="0" smtClean="0">
                          <a:latin typeface="Calibri"/>
                          <a:ea typeface="Calibri"/>
                          <a:cs typeface="Calibri"/>
                        </a:rPr>
                        <a:t>Tier 2: $35
Tier 3: $50</a:t>
                      </a:r>
                    </a:p>
                    <a:p>
                      <a:pPr marL="0" marR="0" lvl="0" indent="0" algn="l" defTabSz="914400" rtl="0" eaLnBrk="1" fontAlgn="auto" latinLnBrk="0" hangingPunct="1">
                        <a:lnSpc>
                          <a:spcPct val="100000"/>
                        </a:lnSpc>
                        <a:spcBef>
                          <a:spcPts val="0"/>
                        </a:spcBef>
                        <a:spcAft>
                          <a:spcPts val="0"/>
                        </a:spcAft>
                        <a:buClrTx/>
                        <a:buSzTx/>
                        <a:buFontTx/>
                        <a:buNone/>
                        <a:tabLst/>
                        <a:defRPr sz="1800"/>
                      </a:pPr>
                      <a:r>
                        <a:rPr lang="de-DE" sz="800" dirty="0" smtClean="0">
                          <a:latin typeface="Calibri"/>
                          <a:ea typeface="Calibri"/>
                          <a:cs typeface="Calibri"/>
                        </a:rPr>
                        <a:t>Tier 4: 25%</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lnT>
                    <a:lnB w="6350" cap="flat" cmpd="sng" algn="ctr">
                      <a:solidFill>
                        <a:srgbClr val="C8C8C8"/>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HMO Premier</a:t>
                      </a:r>
                    </a:p>
                    <a:p>
                      <a:pPr algn="l">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extLst>
                  <a:ext uri="{0D108BD9-81ED-4DB2-BD59-A6C34878D82A}">
                    <a16:rowId xmlns:a16="http://schemas.microsoft.com/office/drawing/2014/main" val="3968424024"/>
                  </a:ext>
                </a:extLst>
              </a:tr>
              <a:tr h="990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200" b="1" i="0" u="none" strike="noStrike" kern="0" cap="none" spc="0" normalizeH="0" baseline="0" noProof="0" dirty="0" smtClean="0">
                          <a:ln>
                            <a:noFill/>
                          </a:ln>
                          <a:solidFill>
                            <a:srgbClr val="002F57"/>
                          </a:solidFill>
                          <a:effectLst/>
                          <a:uLnTx/>
                          <a:uFillTx/>
                          <a:latin typeface="Calibri"/>
                          <a:ea typeface="Calibri"/>
                          <a:cs typeface="Calibri"/>
                          <a:sym typeface="Calibri"/>
                        </a:rPr>
                        <a:t>NPOS</a:t>
                      </a:r>
                    </a:p>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lang="en-US" sz="1200" b="1" i="0" u="none" strike="noStrike" kern="0" cap="none" spc="0" normalizeH="0" baseline="0" noProof="0" dirty="0">
                        <a:ln>
                          <a:noFill/>
                        </a:ln>
                        <a:solidFill>
                          <a:srgbClr val="002F57"/>
                        </a:solidFill>
                        <a:effectLst/>
                        <a:uLnTx/>
                        <a:uFillTx/>
                        <a:latin typeface="Calibri"/>
                        <a:ea typeface="Calibri"/>
                        <a:cs typeface="Calibri"/>
                        <a:sym typeface="Calibri"/>
                      </a:endParaRPr>
                    </a:p>
                  </a:txBody>
                  <a:tcPr marL="91425" marR="91425" marT="91425" marB="91425" horzOverflow="overflow">
                    <a:lnL w="6350">
                      <a:solidFill>
                        <a:srgbClr val="FFFFFF"/>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solidFill>
                      <a:srgbClr val="FFFFFF"/>
                    </a:solidFill>
                  </a:tcPr>
                </a:tc>
                <a:tc>
                  <a:txBody>
                    <a:bodyPr/>
                    <a:lstStyle/>
                    <a:p>
                      <a:pPr algn="l">
                        <a:defRPr sz="800">
                          <a:latin typeface="Calibri"/>
                          <a:ea typeface="Calibri"/>
                          <a:cs typeface="Calibri"/>
                        </a:defRPr>
                      </a:pPr>
                      <a:r>
                        <a:rPr lang="en-US" sz="800" dirty="0" smtClean="0"/>
                        <a:t>Individual</a:t>
                      </a:r>
                      <a:br>
                        <a:rPr lang="en-US" sz="800" dirty="0" smtClean="0"/>
                      </a:br>
                      <a:r>
                        <a:rPr lang="en-US" sz="800" dirty="0" smtClean="0"/>
                        <a:t>$750 /Family</a:t>
                      </a:r>
                    </a:p>
                    <a:p>
                      <a:pPr algn="l">
                        <a:defRPr sz="800">
                          <a:latin typeface="Calibri"/>
                          <a:ea typeface="Calibri"/>
                          <a:cs typeface="Calibri"/>
                        </a:defRPr>
                      </a:pPr>
                      <a:r>
                        <a:rPr lang="en-US" sz="800" dirty="0" smtClean="0"/>
                        <a:t>$1500 In-</a:t>
                      </a:r>
                      <a:r>
                        <a:rPr lang="en-US" sz="800" baseline="0" dirty="0" smtClean="0"/>
                        <a:t> Network</a:t>
                      </a:r>
                    </a:p>
                    <a:p>
                      <a:pPr algn="l">
                        <a:defRPr sz="800">
                          <a:latin typeface="Calibri"/>
                          <a:ea typeface="Calibri"/>
                          <a:cs typeface="Calibri"/>
                        </a:defRPr>
                      </a:pPr>
                      <a:endParaRPr lang="en-US" sz="800" dirty="0" smtClean="0"/>
                    </a:p>
                    <a:p>
                      <a:pPr algn="l">
                        <a:defRPr sz="800">
                          <a:latin typeface="Calibri"/>
                          <a:ea typeface="Calibri"/>
                          <a:cs typeface="Calibri"/>
                        </a:defRPr>
                      </a:pPr>
                      <a:r>
                        <a:rPr lang="en-US" sz="800" dirty="0" smtClean="0"/>
                        <a:t>Individual</a:t>
                      </a:r>
                      <a:br>
                        <a:rPr lang="en-US" sz="800" dirty="0" smtClean="0"/>
                      </a:br>
                      <a:r>
                        <a:rPr lang="en-US" sz="800" dirty="0" smtClean="0"/>
                        <a:t>$1,500 /</a:t>
                      </a:r>
                      <a:r>
                        <a:rPr lang="en-US" sz="800" dirty="0" smtClean="0"/>
                        <a:t>Family </a:t>
                      </a:r>
                    </a:p>
                    <a:p>
                      <a:pPr algn="l">
                        <a:defRPr sz="800">
                          <a:latin typeface="Calibri"/>
                          <a:ea typeface="Calibri"/>
                          <a:cs typeface="Calibri"/>
                        </a:defRPr>
                      </a:pPr>
                      <a:r>
                        <a:rPr lang="en-US" sz="800" dirty="0" smtClean="0"/>
                        <a:t>$3,000 Out-of-</a:t>
                      </a:r>
                      <a:r>
                        <a:rPr lang="en-US" sz="800" baseline="0" dirty="0" smtClean="0"/>
                        <a:t> Network</a:t>
                      </a: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en-US" sz="800" dirty="0" smtClean="0">
                          <a:latin typeface="Calibri"/>
                          <a:ea typeface="Calibri"/>
                          <a:cs typeface="Calibri"/>
                        </a:rPr>
                        <a:t>80%</a:t>
                      </a:r>
                      <a:r>
                        <a:rPr lang="en-US" sz="800" baseline="0" dirty="0" smtClean="0">
                          <a:latin typeface="Calibri"/>
                          <a:ea typeface="Calibri"/>
                          <a:cs typeface="Calibri"/>
                        </a:rPr>
                        <a:t> In-Network</a:t>
                      </a:r>
                    </a:p>
                    <a:p>
                      <a:pPr algn="l">
                        <a:defRPr sz="1800"/>
                      </a:pPr>
                      <a:endParaRPr lang="en-US" sz="800" baseline="0" dirty="0" smtClean="0">
                        <a:latin typeface="Calibri"/>
                        <a:ea typeface="Calibri"/>
                        <a:cs typeface="Calibri"/>
                      </a:endParaRPr>
                    </a:p>
                    <a:p>
                      <a:pPr algn="l">
                        <a:defRPr sz="1800"/>
                      </a:pPr>
                      <a:endParaRPr lang="en-US" sz="800" baseline="0" dirty="0" smtClean="0">
                        <a:latin typeface="Calibri"/>
                        <a:ea typeface="Calibri"/>
                        <a:cs typeface="Calibri"/>
                      </a:endParaRPr>
                    </a:p>
                    <a:p>
                      <a:pPr algn="l">
                        <a:defRPr sz="1800"/>
                      </a:pPr>
                      <a:endParaRPr lang="en-US" sz="800" baseline="0" dirty="0" smtClean="0">
                        <a:latin typeface="Calibri"/>
                        <a:ea typeface="Calibri"/>
                        <a:cs typeface="Calibri"/>
                      </a:endParaRPr>
                    </a:p>
                    <a:p>
                      <a:pPr algn="l">
                        <a:defRPr sz="1800"/>
                      </a:pPr>
                      <a:r>
                        <a:rPr lang="en-US" sz="800" baseline="0" dirty="0" smtClean="0">
                          <a:latin typeface="Calibri"/>
                          <a:ea typeface="Calibri"/>
                          <a:cs typeface="Calibri"/>
                        </a:rPr>
                        <a:t>60% Out-of-Network</a:t>
                      </a:r>
                      <a:endParaRPr lang="en-US" sz="800" dirty="0" smtClean="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1800"/>
                      </a:pPr>
                      <a:endParaRPr sz="800" dirty="0">
                        <a:latin typeface="Calibri"/>
                        <a:ea typeface="Calibri"/>
                        <a:cs typeface="Calibri"/>
                      </a:endParaRPr>
                    </a:p>
                  </a:txBody>
                  <a:tcPr marL="45720" marR="45720" marT="91440" marB="91425" horzOverflow="overflow">
                    <a:lnL w="6350" cap="flat" cmpd="sng" algn="ctr">
                      <a:solidFill>
                        <a:srgbClr val="C8C8C8"/>
                      </a:solidFill>
                      <a:prstDash val="solid"/>
                      <a:round/>
                      <a:headEnd type="none" w="med" len="med"/>
                      <a:tailEnd type="none" w="med" len="med"/>
                    </a:lnL>
                    <a:lnR w="6350">
                      <a:solidFill>
                        <a:srgbClr val="C8C8C8"/>
                      </a:solidFill>
                    </a:lnR>
                    <a:lnT w="6350" cap="flat" cmpd="sng" algn="ctr">
                      <a:solidFill>
                        <a:srgbClr val="C8C8C8"/>
                      </a:solidFill>
                      <a:prstDash val="solid"/>
                      <a:round/>
                      <a:headEnd type="none" w="med" len="med"/>
                      <a:tailEnd type="none" w="med" len="med"/>
                    </a:lnT>
                    <a:lnB w="6350" cap="flat" cmpd="sng" algn="ctr">
                      <a:solidFill>
                        <a:srgbClr val="C8C8C8"/>
                      </a:solidFill>
                      <a:prstDash val="solid"/>
                      <a:round/>
                      <a:headEnd type="none" w="med" len="med"/>
                      <a:tailEnd type="none" w="med" len="med"/>
                    </a:lnB>
                  </a:tcPr>
                </a:tc>
                <a:tc>
                  <a:txBody>
                    <a:bodyPr/>
                    <a:lstStyle/>
                    <a:p>
                      <a:pPr algn="l">
                        <a:defRPr sz="800">
                          <a:latin typeface="Calibri"/>
                          <a:ea typeface="Calibri"/>
                          <a:cs typeface="Calibri"/>
                        </a:defRPr>
                      </a:pPr>
                      <a:r>
                        <a:rPr sz="800" dirty="0" smtClean="0">
                          <a:latin typeface="Calibri" panose="020F0502020204030204" pitchFamily="34" charset="0"/>
                          <a:cs typeface="Calibri" panose="020F0502020204030204" pitchFamily="34" charset="0"/>
                        </a:rPr>
                        <a:t>Individual</a:t>
                      </a:r>
                      <a:r>
                        <a:rPr sz="800" dirty="0">
                          <a:latin typeface="Calibri" panose="020F0502020204030204" pitchFamily="34" charset="0"/>
                          <a:cs typeface="Calibri" panose="020F0502020204030204" pitchFamily="34" charset="0"/>
                        </a:rPr>
                        <a:t/>
                      </a:r>
                      <a:br>
                        <a:rPr sz="800" dirty="0">
                          <a:latin typeface="Calibri" panose="020F0502020204030204" pitchFamily="34" charset="0"/>
                          <a:cs typeface="Calibri" panose="020F0502020204030204" pitchFamily="34" charset="0"/>
                        </a:rPr>
                      </a:br>
                      <a:r>
                        <a:rPr lang="en-US" sz="800" dirty="0" smtClean="0">
                          <a:latin typeface="Calibri" panose="020F0502020204030204" pitchFamily="34" charset="0"/>
                          <a:cs typeface="Calibri" panose="020F0502020204030204" pitchFamily="34" charset="0"/>
                        </a:rPr>
                        <a:t>$2,750/</a:t>
                      </a:r>
                      <a:r>
                        <a:rPr sz="800" dirty="0" smtClean="0">
                          <a:latin typeface="Calibri" panose="020F0502020204030204" pitchFamily="34" charset="0"/>
                          <a:cs typeface="Calibri" panose="020F0502020204030204" pitchFamily="34" charset="0"/>
                        </a:rPr>
                        <a:t>Family</a:t>
                      </a:r>
                    </a:p>
                    <a:p>
                      <a:pPr algn="l">
                        <a:defRPr sz="800">
                          <a:latin typeface="Calibri"/>
                          <a:ea typeface="Calibri"/>
                          <a:cs typeface="Calibri"/>
                        </a:defRPr>
                      </a:pPr>
                      <a:r>
                        <a:rPr sz="800" dirty="0" smtClean="0">
                          <a:latin typeface="Calibri" panose="020F0502020204030204" pitchFamily="34" charset="0"/>
                          <a:cs typeface="Calibri" panose="020F0502020204030204" pitchFamily="34" charset="0"/>
                        </a:rPr>
                        <a:t>$</a:t>
                      </a:r>
                      <a:r>
                        <a:rPr lang="en-US" sz="800" dirty="0" smtClean="0">
                          <a:latin typeface="Calibri" panose="020F0502020204030204" pitchFamily="34" charset="0"/>
                          <a:cs typeface="Calibri" panose="020F0502020204030204" pitchFamily="34" charset="0"/>
                        </a:rPr>
                        <a:t>5,500 In-N</a:t>
                      </a:r>
                      <a:r>
                        <a:rPr lang="en-US" sz="800" b="0" i="0" u="none" strike="noStrike" cap="none" spc="0" baseline="0" dirty="0" smtClean="0">
                          <a:solidFill>
                            <a:srgbClr val="000000"/>
                          </a:solidFill>
                          <a:uFillTx/>
                          <a:latin typeface="Calibri" panose="020F0502020204030204" pitchFamily="34" charset="0"/>
                          <a:ea typeface="+mj-ea"/>
                          <a:cs typeface="Calibri" panose="020F0502020204030204" pitchFamily="34" charset="0"/>
                          <a:sym typeface="Calibri"/>
                        </a:rPr>
                        <a:t>etwork </a:t>
                      </a:r>
                    </a:p>
                    <a:p>
                      <a:pPr algn="l">
                        <a:defRPr sz="800">
                          <a:latin typeface="Calibri"/>
                          <a:ea typeface="Calibri"/>
                          <a:cs typeface="Calibri"/>
                        </a:defRPr>
                      </a:pPr>
                      <a:endParaRPr lang="en-US" sz="800" b="0" i="0" u="none" strike="noStrike" cap="none" spc="0" baseline="0" dirty="0" smtClean="0">
                        <a:solidFill>
                          <a:srgbClr val="000000"/>
                        </a:solidFill>
                        <a:uFillTx/>
                        <a:latin typeface="Calibri" panose="020F0502020204030204" pitchFamily="34" charset="0"/>
                        <a:ea typeface="+mj-ea"/>
                        <a:cs typeface="Calibri" panose="020F0502020204030204" pitchFamily="34" charset="0"/>
                        <a:sym typeface="Calibri"/>
                      </a:endParaRPr>
                    </a:p>
                    <a:p>
                      <a:pPr algn="l">
                        <a:defRPr sz="800">
                          <a:latin typeface="Calibri"/>
                          <a:ea typeface="Calibri"/>
                          <a:cs typeface="Calibri"/>
                        </a:defRPr>
                      </a:pPr>
                      <a:r>
                        <a:rPr lang="en-US" sz="800" b="0" i="0" u="none" strike="noStrike" cap="none" spc="0" baseline="0" dirty="0" smtClean="0">
                          <a:solidFill>
                            <a:srgbClr val="000000"/>
                          </a:solidFill>
                          <a:uFillTx/>
                          <a:latin typeface="Calibri" panose="020F0502020204030204" pitchFamily="34" charset="0"/>
                          <a:ea typeface="+mj-ea"/>
                          <a:cs typeface="Calibri" panose="020F0502020204030204" pitchFamily="34" charset="0"/>
                          <a:sym typeface="Calibri"/>
                        </a:rPr>
                        <a:t>Individual  </a:t>
                      </a:r>
                      <a:r>
                        <a:rPr lang="en-US" sz="800" b="0" i="0" u="none" strike="noStrike" cap="none" spc="0" baseline="0" dirty="0" smtClean="0">
                          <a:solidFill>
                            <a:srgbClr val="000000"/>
                          </a:solidFill>
                          <a:uFillTx/>
                          <a:latin typeface="Calibri" panose="020F0502020204030204" pitchFamily="34" charset="0"/>
                          <a:ea typeface="+mj-ea"/>
                          <a:cs typeface="Calibri" panose="020F0502020204030204" pitchFamily="34" charset="0"/>
                          <a:sym typeface="Calibri"/>
                        </a:rPr>
                        <a:t>$5,500/Family $11,000 Out-of-Network</a:t>
                      </a:r>
                      <a:endParaRPr sz="800" dirty="0">
                        <a:latin typeface="Calibri" panose="020F0502020204030204" pitchFamily="34" charset="0"/>
                        <a:cs typeface="Calibri" panose="020F0502020204030204" pitchFamily="34" charset="0"/>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en-US" sz="800" dirty="0" smtClean="0">
                          <a:latin typeface="Calibri"/>
                          <a:ea typeface="Calibri"/>
                          <a:cs typeface="Calibri"/>
                        </a:rPr>
                        <a:t>100% In-Network</a:t>
                      </a:r>
                    </a:p>
                    <a:p>
                      <a:pPr algn="l">
                        <a:defRPr sz="1800"/>
                      </a:pPr>
                      <a:endParaRPr lang="en-US" sz="800" dirty="0" smtClean="0">
                        <a:latin typeface="Calibri"/>
                        <a:ea typeface="Calibri"/>
                        <a:cs typeface="Calibri"/>
                      </a:endParaRPr>
                    </a:p>
                    <a:p>
                      <a:pPr algn="l">
                        <a:defRPr sz="1800"/>
                      </a:pPr>
                      <a:endParaRPr lang="en-US" sz="800" dirty="0" smtClean="0">
                        <a:latin typeface="Calibri"/>
                        <a:ea typeface="Calibri"/>
                        <a:cs typeface="Calibri"/>
                      </a:endParaRPr>
                    </a:p>
                    <a:p>
                      <a:pPr algn="l">
                        <a:defRPr sz="1800"/>
                      </a:pPr>
                      <a:endParaRPr lang="en-US" sz="800" dirty="0" smtClean="0">
                        <a:latin typeface="Calibri"/>
                        <a:ea typeface="Calibri"/>
                        <a:cs typeface="Calibri"/>
                      </a:endParaRPr>
                    </a:p>
                    <a:p>
                      <a:pPr algn="l">
                        <a:defRPr sz="1800"/>
                      </a:pPr>
                      <a:r>
                        <a:rPr lang="en-US" sz="800" dirty="0" smtClean="0">
                          <a:latin typeface="Calibri"/>
                          <a:ea typeface="Calibri"/>
                          <a:cs typeface="Calibri"/>
                        </a:rPr>
                        <a:t>40</a:t>
                      </a:r>
                      <a:r>
                        <a:rPr lang="en-US" sz="800" dirty="0" smtClean="0">
                          <a:latin typeface="Calibri"/>
                          <a:ea typeface="Calibri"/>
                          <a:cs typeface="Calibri"/>
                        </a:rPr>
                        <a:t>% Out-of-Network</a:t>
                      </a:r>
                    </a:p>
                    <a:p>
                      <a:pPr algn="l">
                        <a:defRPr sz="1800"/>
                      </a:pP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800" dirty="0" smtClean="0">
                          <a:latin typeface="Calibri"/>
                          <a:ea typeface="Calibri"/>
                          <a:cs typeface="Calibri"/>
                        </a:rPr>
                        <a:t>Primary Care: $20
Specialist: $20
Telemedicine: $20
Urgent Care: $50
Emergency Room: $100</a:t>
                      </a:r>
                    </a:p>
                    <a:p>
                      <a:pPr algn="l">
                        <a:defRPr sz="1800"/>
                      </a:pP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de-DE" sz="800" dirty="0" smtClean="0">
                          <a:latin typeface="Calibri"/>
                          <a:ea typeface="Calibri"/>
                          <a:cs typeface="Calibri"/>
                        </a:rPr>
                        <a:t>Tier 1: $</a:t>
                      </a:r>
                      <a:r>
                        <a:rPr lang="de-DE" sz="800" dirty="0" smtClean="0">
                          <a:latin typeface="Calibri"/>
                          <a:ea typeface="Calibri"/>
                          <a:cs typeface="Calibri"/>
                        </a:rPr>
                        <a:t>10</a:t>
                      </a:r>
                      <a:endParaRPr lang="de-DE" sz="800" dirty="0" smtClean="0">
                        <a:latin typeface="Calibri"/>
                        <a:ea typeface="Calibri"/>
                        <a:cs typeface="Calibri"/>
                      </a:endParaRPr>
                    </a:p>
                    <a:p>
                      <a:pPr algn="l">
                        <a:defRPr sz="1800"/>
                      </a:pPr>
                      <a:r>
                        <a:rPr lang="de-DE" sz="800" dirty="0" smtClean="0">
                          <a:latin typeface="Calibri"/>
                          <a:ea typeface="Calibri"/>
                          <a:cs typeface="Calibri"/>
                        </a:rPr>
                        <a:t>Tier 2: $35</a:t>
                      </a:r>
                    </a:p>
                    <a:p>
                      <a:pPr algn="l">
                        <a:defRPr sz="1800"/>
                      </a:pPr>
                      <a:r>
                        <a:rPr lang="de-DE" sz="800" dirty="0" smtClean="0">
                          <a:latin typeface="Calibri"/>
                          <a:ea typeface="Calibri"/>
                          <a:cs typeface="Calibri"/>
                        </a:rPr>
                        <a:t>Tier 3: $60</a:t>
                      </a:r>
                    </a:p>
                    <a:p>
                      <a:pPr marL="0" marR="0" lvl="0" indent="0" algn="l" defTabSz="914400" rtl="0" eaLnBrk="1" fontAlgn="auto" latinLnBrk="0" hangingPunct="1">
                        <a:lnSpc>
                          <a:spcPct val="100000"/>
                        </a:lnSpc>
                        <a:spcBef>
                          <a:spcPts val="0"/>
                        </a:spcBef>
                        <a:spcAft>
                          <a:spcPts val="0"/>
                        </a:spcAft>
                        <a:buClrTx/>
                        <a:buSzTx/>
                        <a:buFontTx/>
                        <a:buNone/>
                        <a:tabLst/>
                        <a:defRPr sz="1800"/>
                      </a:pPr>
                      <a:r>
                        <a:rPr lang="de-DE" sz="800" dirty="0" smtClean="0">
                          <a:latin typeface="Calibri"/>
                          <a:ea typeface="Calibri"/>
                          <a:cs typeface="Calibri"/>
                        </a:rPr>
                        <a:t>Tier 4: 25%</a:t>
                      </a:r>
                    </a:p>
                    <a:p>
                      <a:pPr algn="l">
                        <a:defRPr sz="1800"/>
                      </a:pP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tc>
                  <a:txBody>
                    <a:bodyPr/>
                    <a:lstStyle/>
                    <a:p>
                      <a:pPr algn="l">
                        <a:defRPr sz="1800"/>
                      </a:pPr>
                      <a:r>
                        <a:rPr lang="en-US" sz="800" dirty="0" smtClean="0">
                          <a:latin typeface="Calibri"/>
                          <a:ea typeface="Calibri"/>
                          <a:cs typeface="Calibri"/>
                        </a:rPr>
                        <a:t>NPOS</a:t>
                      </a:r>
                      <a:endParaRPr sz="800" dirty="0">
                        <a:latin typeface="Calibri"/>
                        <a:ea typeface="Calibri"/>
                        <a:cs typeface="Calibri"/>
                      </a:endParaRPr>
                    </a:p>
                  </a:txBody>
                  <a:tcPr marL="45720" marR="45720" marT="91440" marB="91425" horzOverflow="overflow">
                    <a:lnL w="6350">
                      <a:solidFill>
                        <a:srgbClr val="C8C8C8"/>
                      </a:solidFill>
                    </a:lnL>
                    <a:lnR w="6350">
                      <a:solidFill>
                        <a:srgbClr val="C8C8C8"/>
                      </a:solidFill>
                    </a:lnR>
                    <a:lnT w="6350">
                      <a:solidFill>
                        <a:srgbClr val="C8C8C8"/>
                      </a:solidFill>
                    </a:lnT>
                    <a:lnB w="6350" cap="flat" cmpd="sng" algn="ctr">
                      <a:solidFill>
                        <a:srgbClr val="C8C8C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ounded Rectangle 5">
            <a:extLst>
              <a:ext uri="{FF2B5EF4-FFF2-40B4-BE49-F238E27FC236}">
                <a16:creationId xmlns:a16="http://schemas.microsoft.com/office/drawing/2014/main" id="{8AEDD48B-FF61-B749-A70A-450A0F13FF64}"/>
              </a:ext>
            </a:extLst>
          </p:cNvPr>
          <p:cNvSpPr/>
          <p:nvPr/>
        </p:nvSpPr>
        <p:spPr>
          <a:xfrm>
            <a:off x="6531366" y="71641"/>
            <a:ext cx="2277534" cy="584773"/>
          </a:xfrm>
          <a:prstGeom prst="round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4E26"/>
              </a:solidFill>
              <a:effectLst/>
              <a:uLnTx/>
              <a:uFillTx/>
              <a:latin typeface="Arial"/>
              <a:ea typeface="+mj-ea"/>
              <a:cs typeface="Arial"/>
              <a:sym typeface="Arial"/>
            </a:endParaRPr>
          </a:p>
        </p:txBody>
      </p:sp>
      <p:sp>
        <p:nvSpPr>
          <p:cNvPr id="7" name="Rectangle 6">
            <a:extLst>
              <a:ext uri="{FF2B5EF4-FFF2-40B4-BE49-F238E27FC236}">
                <a16:creationId xmlns:a16="http://schemas.microsoft.com/office/drawing/2014/main" id="{245D5BA4-C6D6-3F42-B4AB-A9F4354D89BA}"/>
              </a:ext>
            </a:extLst>
          </p:cNvPr>
          <p:cNvSpPr/>
          <p:nvPr/>
        </p:nvSpPr>
        <p:spPr>
          <a:xfrm rot="2700000">
            <a:off x="8214924" y="625007"/>
            <a:ext cx="156051" cy="156051"/>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4E26"/>
              </a:solidFill>
              <a:effectLst/>
              <a:uLnTx/>
              <a:uFillTx/>
              <a:latin typeface="Arial"/>
              <a:ea typeface="+mj-ea"/>
              <a:cs typeface="Arial"/>
              <a:sym typeface="Arial"/>
            </a:endParaRPr>
          </a:p>
        </p:txBody>
      </p:sp>
      <p:sp>
        <p:nvSpPr>
          <p:cNvPr id="8" name="TextBox 7">
            <a:extLst>
              <a:ext uri="{FF2B5EF4-FFF2-40B4-BE49-F238E27FC236}">
                <a16:creationId xmlns:a16="http://schemas.microsoft.com/office/drawing/2014/main" id="{18ABACC7-A2F5-1940-A322-0BC29F2CCB12}"/>
              </a:ext>
            </a:extLst>
          </p:cNvPr>
          <p:cNvSpPr txBox="1"/>
          <p:nvPr/>
        </p:nvSpPr>
        <p:spPr>
          <a:xfrm>
            <a:off x="6632966" y="170304"/>
            <a:ext cx="217593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To see if your doctor is in the network, go to </a:t>
            </a:r>
            <a:r>
              <a:rPr kumimoji="0" lang="en-US" sz="800" b="0"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a:rPr>
              <a:t>Humana.com</a:t>
            </a:r>
            <a:r>
              <a:rPr kumimoji="0" lang="en-US" sz="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a:t>
            </a:r>
            <a:r>
              <a:rPr kumimoji="0" lang="en-US" sz="800" b="0"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a:rPr>
              <a:t>findadoctor</a:t>
            </a:r>
            <a:r>
              <a:rPr kumimoji="0" lang="en-US" sz="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 and select the network(s) listed below.</a:t>
            </a:r>
          </a:p>
        </p:txBody>
      </p:sp>
      <p:sp>
        <p:nvSpPr>
          <p:cNvPr id="9" name="TextBox 9">
            <a:extLst>
              <a:ext uri="{FF2B5EF4-FFF2-40B4-BE49-F238E27FC236}">
                <a16:creationId xmlns:a16="http://schemas.microsoft.com/office/drawing/2014/main" id="{B807FDA8-BDB9-1F42-A40A-1F9E8446BD26}"/>
              </a:ext>
            </a:extLst>
          </p:cNvPr>
          <p:cNvSpPr txBox="1"/>
          <p:nvPr/>
        </p:nvSpPr>
        <p:spPr>
          <a:xfrm>
            <a:off x="234620" y="5000477"/>
            <a:ext cx="67829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solidFill>
                  <a:srgbClr val="000000"/>
                </a:solidFill>
                <a:latin typeface="Calibri"/>
                <a:ea typeface="Calibri"/>
                <a:cs typeface="Calibri"/>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rgbClr val="000000"/>
                </a:solidFill>
                <a:effectLst/>
                <a:uLnTx/>
                <a:uFillTx/>
                <a:latin typeface="Calibri"/>
                <a:cs typeface="Calibri"/>
                <a:sym typeface="Calibri"/>
              </a:rPr>
              <a:t>Benefits shown are for in-network services</a:t>
            </a:r>
          </a:p>
        </p:txBody>
      </p:sp>
    </p:spTree>
    <p:extLst>
      <p:ext uri="{BB962C8B-B14F-4D97-AF65-F5344CB8AC3E}">
        <p14:creationId xmlns:p14="http://schemas.microsoft.com/office/powerpoint/2010/main" val="57974049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BBC4"/>
        </a:solidFill>
        <a:effectLst/>
      </p:bgPr>
    </p:bg>
    <p:spTree>
      <p:nvGrpSpPr>
        <p:cNvPr id="1" name=""/>
        <p:cNvGrpSpPr/>
        <p:nvPr/>
      </p:nvGrpSpPr>
      <p:grpSpPr>
        <a:xfrm>
          <a:off x="0" y="0"/>
          <a:ext cx="0" cy="0"/>
          <a:chOff x="0" y="0"/>
          <a:chExt cx="0" cy="0"/>
        </a:xfrm>
      </p:grpSpPr>
      <p:pic>
        <p:nvPicPr>
          <p:cNvPr id="172" name="Picture 1" descr="Picture 1"/>
          <p:cNvPicPr>
            <a:picLocks noChangeAspect="1"/>
          </p:cNvPicPr>
          <p:nvPr/>
        </p:nvPicPr>
        <p:blipFill>
          <a:blip r:embed="rId3"/>
          <a:srcRect l="38055" r="12197"/>
          <a:stretch>
            <a:fillRect/>
          </a:stretch>
        </p:blipFill>
        <p:spPr>
          <a:xfrm>
            <a:off x="5301224" y="0"/>
            <a:ext cx="3842776" cy="5143500"/>
          </a:xfrm>
          <a:prstGeom prst="rect">
            <a:avLst/>
          </a:prstGeom>
          <a:ln w="12700">
            <a:miter lim="400000"/>
          </a:ln>
        </p:spPr>
      </p:pic>
      <p:sp>
        <p:nvSpPr>
          <p:cNvPr id="173" name="Google Shape;139;p6"/>
          <p:cNvSpPr txBox="1">
            <a:spLocks noGrp="1"/>
          </p:cNvSpPr>
          <p:nvPr>
            <p:ph type="body" sz="quarter" idx="1"/>
          </p:nvPr>
        </p:nvSpPr>
        <p:spPr>
          <a:xfrm>
            <a:off x="433749" y="1895139"/>
            <a:ext cx="4239142" cy="1353220"/>
          </a:xfrm>
          <a:prstGeom prst="rect">
            <a:avLst/>
          </a:prstGeom>
          <a:noFill/>
        </p:spPr>
        <p:txBody>
          <a:bodyPr lIns="0" tIns="0" rIns="0" bIns="0"/>
          <a:lstStyle>
            <a:lvl1pPr marL="0" algn="l">
              <a:lnSpc>
                <a:spcPct val="90000"/>
              </a:lnSpc>
              <a:defRPr sz="3800">
                <a:solidFill>
                  <a:srgbClr val="FFFFFF"/>
                </a:solidFill>
              </a:defRPr>
            </a:lvl1pPr>
          </a:lstStyle>
          <a:p>
            <a:r>
              <a:t>What else comes with your plan?</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3"/>
          <a:srcRect l="14253" r="35893"/>
          <a:stretch>
            <a:fillRect/>
          </a:stretch>
        </p:blipFill>
        <p:spPr>
          <a:xfrm>
            <a:off x="5293031" y="0"/>
            <a:ext cx="3850970" cy="5143500"/>
          </a:xfrm>
          <a:prstGeom prst="rect">
            <a:avLst/>
          </a:prstGeom>
          <a:ln w="12700">
            <a:miter lim="400000"/>
          </a:ln>
        </p:spPr>
      </p:pic>
      <p:pic>
        <p:nvPicPr>
          <p:cNvPr id="176" name="Google Shape;147;p7" descr="Google Shape;147;p7"/>
          <p:cNvPicPr>
            <a:picLocks noChangeAspect="1"/>
          </p:cNvPicPr>
          <p:nvPr/>
        </p:nvPicPr>
        <p:blipFill>
          <a:blip r:embed="rId4"/>
          <a:stretch>
            <a:fillRect/>
          </a:stretch>
        </p:blipFill>
        <p:spPr>
          <a:xfrm>
            <a:off x="1026723" y="2335922"/>
            <a:ext cx="756843" cy="721758"/>
          </a:xfrm>
          <a:prstGeom prst="rect">
            <a:avLst/>
          </a:prstGeom>
          <a:ln w="12700">
            <a:miter lim="400000"/>
          </a:ln>
        </p:spPr>
      </p:pic>
      <p:sp>
        <p:nvSpPr>
          <p:cNvPr id="177" name="Title 1"/>
          <p:cNvSpPr txBox="1"/>
          <p:nvPr/>
        </p:nvSpPr>
        <p:spPr>
          <a:xfrm>
            <a:off x="713814" y="376285"/>
            <a:ext cx="8153580"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dirty="0"/>
              <a:t>Doctor </a:t>
            </a:r>
            <a:r>
              <a:rPr lang="en-US" dirty="0"/>
              <a:t>O</a:t>
            </a:r>
            <a:r>
              <a:rPr dirty="0"/>
              <a:t>n </a:t>
            </a:r>
            <a:r>
              <a:rPr lang="en-US" dirty="0"/>
              <a:t>D</a:t>
            </a:r>
            <a:r>
              <a:rPr dirty="0"/>
              <a:t>emand®</a:t>
            </a:r>
          </a:p>
        </p:txBody>
      </p:sp>
      <p:sp>
        <p:nvSpPr>
          <p:cNvPr id="178" name="Straight Connector 9"/>
          <p:cNvSpPr/>
          <p:nvPr/>
        </p:nvSpPr>
        <p:spPr>
          <a:xfrm>
            <a:off x="741623" y="880617"/>
            <a:ext cx="584031" cy="1"/>
          </a:xfrm>
          <a:prstGeom prst="line">
            <a:avLst/>
          </a:prstGeom>
          <a:ln w="12700">
            <a:solidFill>
              <a:srgbClr val="78BE20"/>
            </a:solidFill>
          </a:ln>
        </p:spPr>
        <p:txBody>
          <a:bodyPr lIns="45719" rIns="45719"/>
          <a:lstStyle/>
          <a:p>
            <a:endParaRPr/>
          </a:p>
        </p:txBody>
      </p:sp>
      <p:graphicFrame>
        <p:nvGraphicFramePr>
          <p:cNvPr id="180" name="Google Shape;107;p4"/>
          <p:cNvGraphicFramePr/>
          <p:nvPr>
            <p:extLst>
              <p:ext uri="{D42A27DB-BD31-4B8C-83A1-F6EECF244321}">
                <p14:modId xmlns:p14="http://schemas.microsoft.com/office/powerpoint/2010/main" val="2621537293"/>
              </p:ext>
            </p:extLst>
          </p:nvPr>
        </p:nvGraphicFramePr>
        <p:xfrm>
          <a:off x="713814" y="2005057"/>
          <a:ext cx="4069664" cy="2837598"/>
        </p:xfrm>
        <a:graphic>
          <a:graphicData uri="http://schemas.openxmlformats.org/drawingml/2006/table">
            <a:tbl>
              <a:tblPr>
                <a:tableStyleId>{4C3C2611-4C71-4FC5-86AE-919BDF0F9419}</a:tableStyleId>
              </a:tblPr>
              <a:tblGrid>
                <a:gridCol w="2155989">
                  <a:extLst>
                    <a:ext uri="{9D8B030D-6E8A-4147-A177-3AD203B41FA5}">
                      <a16:colId xmlns:a16="http://schemas.microsoft.com/office/drawing/2014/main" val="20000"/>
                    </a:ext>
                  </a:extLst>
                </a:gridCol>
                <a:gridCol w="1913675">
                  <a:extLst>
                    <a:ext uri="{9D8B030D-6E8A-4147-A177-3AD203B41FA5}">
                      <a16:colId xmlns:a16="http://schemas.microsoft.com/office/drawing/2014/main" val="20001"/>
                    </a:ext>
                  </a:extLst>
                </a:gridCol>
              </a:tblGrid>
              <a:tr h="343050">
                <a:tc>
                  <a:txBody>
                    <a:bodyPr/>
                    <a:lstStyle/>
                    <a:p>
                      <a:pPr algn="l">
                        <a:defRPr sz="1800"/>
                      </a:pPr>
                      <a:r>
                        <a:rPr sz="1100" b="1" dirty="0">
                          <a:solidFill>
                            <a:srgbClr val="FFFFFF"/>
                          </a:solidFill>
                          <a:latin typeface="Calibri"/>
                          <a:ea typeface="Calibri"/>
                          <a:cs typeface="Calibri"/>
                        </a:rPr>
                        <a:t>Doctor On Demand®</a:t>
                      </a:r>
                    </a:p>
                  </a:txBody>
                  <a:tcPr marL="91425" marR="91425" marT="91425" marB="91425" horzOverflow="overflow">
                    <a:lnL w="6350">
                      <a:solidFill>
                        <a:srgbClr val="FFFFFF"/>
                      </a:solidFill>
                    </a:lnL>
                    <a:lnR w="6350">
                      <a:solidFill>
                        <a:srgbClr val="FFFFFF"/>
                      </a:solidFill>
                    </a:lnR>
                    <a:lnT w="6350">
                      <a:solidFill>
                        <a:srgbClr val="FFFFFF"/>
                      </a:solidFill>
                    </a:lnT>
                    <a:lnB w="6350">
                      <a:solidFill>
                        <a:srgbClr val="78BE20"/>
                      </a:solidFill>
                    </a:lnB>
                    <a:solidFill>
                      <a:srgbClr val="78BE20"/>
                    </a:solidFill>
                  </a:tcPr>
                </a:tc>
                <a:tc>
                  <a:txBody>
                    <a:bodyPr/>
                    <a:lstStyle/>
                    <a:p>
                      <a:pPr algn="l">
                        <a:defRPr sz="1800"/>
                      </a:pPr>
                      <a:r>
                        <a:rPr lang="en-US" sz="1100" b="1" dirty="0">
                          <a:solidFill>
                            <a:srgbClr val="FFFFFF"/>
                          </a:solidFill>
                          <a:latin typeface="Calibri"/>
                          <a:ea typeface="Calibri"/>
                          <a:cs typeface="Calibri"/>
                        </a:rPr>
                        <a:t>Your </a:t>
                      </a:r>
                      <a:r>
                        <a:rPr lang="en-US" sz="1100" b="1" dirty="0" smtClean="0">
                          <a:solidFill>
                            <a:srgbClr val="FFFFFF"/>
                          </a:solidFill>
                          <a:latin typeface="Calibri"/>
                          <a:ea typeface="Calibri"/>
                          <a:cs typeface="Calibri"/>
                        </a:rPr>
                        <a:t>visit c</a:t>
                      </a:r>
                      <a:r>
                        <a:rPr sz="1100" b="1" dirty="0">
                          <a:solidFill>
                            <a:srgbClr val="FFFFFF"/>
                          </a:solidFill>
                          <a:latin typeface="Calibri"/>
                          <a:ea typeface="Calibri"/>
                          <a:cs typeface="Calibri"/>
                        </a:rPr>
                        <a:t>ost</a:t>
                      </a:r>
                    </a:p>
                  </a:txBody>
                  <a:tcPr marL="91425" marR="91425" marT="91425" marB="91425" horzOverflow="overflow">
                    <a:lnL w="6350">
                      <a:solidFill>
                        <a:srgbClr val="FFFFFF"/>
                      </a:solidFill>
                    </a:lnL>
                    <a:lnR w="6350">
                      <a:solidFill>
                        <a:srgbClr val="FFFFFF"/>
                      </a:solidFill>
                    </a:lnR>
                    <a:lnT w="6350">
                      <a:solidFill>
                        <a:srgbClr val="FFFFFF"/>
                      </a:solidFill>
                    </a:lnT>
                    <a:lnB w="6350">
                      <a:solidFill>
                        <a:srgbClr val="78BE20"/>
                      </a:solidFill>
                    </a:lnB>
                    <a:solidFill>
                      <a:srgbClr val="78BE20"/>
                    </a:solidFill>
                  </a:tcPr>
                </a:tc>
                <a:extLst>
                  <a:ext uri="{0D108BD9-81ED-4DB2-BD59-A6C34878D82A}">
                    <a16:rowId xmlns:a16="http://schemas.microsoft.com/office/drawing/2014/main" val="10000"/>
                  </a:ext>
                </a:extLst>
              </a:tr>
              <a:tr h="1217155">
                <a:tc>
                  <a:txBody>
                    <a:bodyPr/>
                    <a:lstStyle/>
                    <a:p>
                      <a:pPr lvl="2" algn="l">
                        <a:lnSpc>
                          <a:spcPct val="120000"/>
                        </a:lnSpc>
                        <a:defRPr sz="1000" b="1">
                          <a:solidFill>
                            <a:srgbClr val="002F57"/>
                          </a:solidFill>
                          <a:latin typeface="Calibri"/>
                          <a:ea typeface="Calibri"/>
                          <a:cs typeface="Calibri"/>
                        </a:defRPr>
                      </a:pPr>
                      <a:r>
                        <a:rPr dirty="0"/>
                        <a:t>Everyday health concerns</a:t>
                      </a:r>
                    </a:p>
                    <a:p>
                      <a:pPr marL="173736" indent="-137160" algn="l">
                        <a:lnSpc>
                          <a:spcPct val="120000"/>
                        </a:lnSpc>
                        <a:buClr>
                          <a:srgbClr val="000000"/>
                        </a:buClr>
                        <a:buSzPct val="80000"/>
                        <a:buFont typeface="Arial"/>
                        <a:buChar char="•"/>
                        <a:defRPr sz="800">
                          <a:latin typeface="Calibri"/>
                          <a:ea typeface="Calibri"/>
                          <a:cs typeface="Calibri"/>
                        </a:defRPr>
                      </a:pPr>
                      <a:r>
                        <a:rPr dirty="0"/>
                        <a:t>Colds, flu and sore throat</a:t>
                      </a:r>
                    </a:p>
                    <a:p>
                      <a:pPr marL="171450" indent="-137160" algn="l">
                        <a:lnSpc>
                          <a:spcPct val="120000"/>
                        </a:lnSpc>
                        <a:buClr>
                          <a:srgbClr val="000000"/>
                        </a:buClr>
                        <a:buSzPct val="80000"/>
                        <a:buFont typeface="Arial"/>
                        <a:buChar char="•"/>
                        <a:defRPr sz="800">
                          <a:latin typeface="Calibri"/>
                          <a:ea typeface="Calibri"/>
                          <a:cs typeface="Calibri"/>
                        </a:defRPr>
                      </a:pPr>
                      <a:r>
                        <a:rPr dirty="0"/>
                        <a:t>Upper respiratory infections</a:t>
                      </a:r>
                    </a:p>
                    <a:p>
                      <a:pPr marL="171450" indent="-137160" algn="l">
                        <a:lnSpc>
                          <a:spcPct val="120000"/>
                        </a:lnSpc>
                        <a:buClr>
                          <a:srgbClr val="000000"/>
                        </a:buClr>
                        <a:buSzPct val="80000"/>
                        <a:buFont typeface="Arial"/>
                        <a:buChar char="•"/>
                        <a:defRPr sz="800">
                          <a:latin typeface="Calibri"/>
                          <a:ea typeface="Calibri"/>
                          <a:cs typeface="Calibri"/>
                        </a:defRPr>
                      </a:pPr>
                      <a:r>
                        <a:rPr dirty="0"/>
                        <a:t>Skin and eye problems</a:t>
                      </a:r>
                    </a:p>
                    <a:p>
                      <a:pPr marL="171450" indent="-137160" algn="l">
                        <a:lnSpc>
                          <a:spcPct val="120000"/>
                        </a:lnSpc>
                        <a:buClr>
                          <a:srgbClr val="000000"/>
                        </a:buClr>
                        <a:buSzPct val="80000"/>
                        <a:buFont typeface="Arial"/>
                        <a:buChar char="•"/>
                        <a:defRPr sz="800">
                          <a:latin typeface="Calibri"/>
                          <a:ea typeface="Calibri"/>
                          <a:cs typeface="Calibri"/>
                        </a:defRPr>
                      </a:pPr>
                      <a:r>
                        <a:rPr dirty="0"/>
                        <a:t>Urinary tract infections</a:t>
                      </a:r>
                    </a:p>
                    <a:p>
                      <a:pPr marL="171450" indent="-137160" algn="l">
                        <a:lnSpc>
                          <a:spcPct val="120000"/>
                        </a:lnSpc>
                        <a:buClr>
                          <a:srgbClr val="000000"/>
                        </a:buClr>
                        <a:buSzPct val="80000"/>
                        <a:buFont typeface="Arial"/>
                        <a:buChar char="•"/>
                        <a:defRPr sz="800">
                          <a:latin typeface="Calibri"/>
                          <a:ea typeface="Calibri"/>
                          <a:cs typeface="Calibri"/>
                        </a:defRPr>
                      </a:pPr>
                      <a:r>
                        <a:rPr dirty="0"/>
                        <a:t>Prescriptions and refills</a:t>
                      </a:r>
                    </a:p>
                    <a:p>
                      <a:pPr marL="171450" indent="-137160" algn="l">
                        <a:lnSpc>
                          <a:spcPct val="120000"/>
                        </a:lnSpc>
                        <a:buClr>
                          <a:srgbClr val="000000"/>
                        </a:buClr>
                        <a:buSzPct val="80000"/>
                        <a:buFont typeface="Arial"/>
                        <a:buChar char="•"/>
                        <a:defRPr sz="800">
                          <a:latin typeface="Calibri"/>
                          <a:ea typeface="Calibri"/>
                          <a:cs typeface="Calibri"/>
                        </a:defRPr>
                      </a:pPr>
                      <a:r>
                        <a:rPr dirty="0"/>
                        <a:t>Labs and screenings</a:t>
                      </a:r>
                    </a:p>
                  </a:txBody>
                  <a:tcPr marL="91425" marR="91425" marT="91425" marB="91425" anchor="ctr" horzOverflow="overflow">
                    <a:lnL w="12700">
                      <a:solidFill>
                        <a:srgbClr val="FFFFFF"/>
                      </a:solidFill>
                    </a:lnL>
                    <a:lnR w="6350">
                      <a:solidFill>
                        <a:srgbClr val="C8C8C8"/>
                      </a:solidFill>
                    </a:lnR>
                    <a:lnT w="6350">
                      <a:solidFill>
                        <a:srgbClr val="78BE20"/>
                      </a:solidFill>
                    </a:lnT>
                    <a:lnB w="6350">
                      <a:solidFill>
                        <a:srgbClr val="C8C8C8"/>
                      </a:solidFill>
                    </a:lnB>
                    <a:solidFill>
                      <a:schemeClr val="accent6">
                        <a:lumMod val="20000"/>
                        <a:lumOff val="80000"/>
                      </a:schemeClr>
                    </a:solidFill>
                  </a:tcPr>
                </a:tc>
                <a:tc>
                  <a:txBody>
                    <a:bodyPr/>
                    <a:lstStyle/>
                    <a:p>
                      <a:pPr algn="l">
                        <a:defRPr sz="1800"/>
                      </a:pPr>
                      <a:r>
                        <a:rPr sz="1000" b="1" dirty="0" smtClean="0">
                          <a:solidFill>
                            <a:srgbClr val="002F57"/>
                          </a:solidFill>
                          <a:latin typeface="Calibri"/>
                          <a:ea typeface="Calibri"/>
                          <a:cs typeface="Calibri"/>
                        </a:rPr>
                        <a:t>$</a:t>
                      </a:r>
                      <a:r>
                        <a:rPr lang="en-US" sz="1000" b="1" dirty="0" smtClean="0">
                          <a:solidFill>
                            <a:srgbClr val="002F57"/>
                          </a:solidFill>
                          <a:latin typeface="Calibri"/>
                          <a:ea typeface="Calibri"/>
                          <a:cs typeface="Calibri"/>
                        </a:rPr>
                        <a:t>10-$55</a:t>
                      </a:r>
                      <a:endParaRPr sz="1000" b="1" dirty="0">
                        <a:solidFill>
                          <a:srgbClr val="002F57"/>
                        </a:solidFill>
                        <a:latin typeface="Calibri"/>
                        <a:ea typeface="Calibri"/>
                        <a:cs typeface="Calibri"/>
                      </a:endParaRPr>
                    </a:p>
                  </a:txBody>
                  <a:tcPr marL="91425" marR="91425" marT="91425" marB="91425" horzOverflow="overflow">
                    <a:lnL w="6350">
                      <a:solidFill>
                        <a:srgbClr val="C8C8C8"/>
                      </a:solidFill>
                    </a:lnL>
                    <a:lnR w="6350">
                      <a:solidFill>
                        <a:srgbClr val="FFFFFF"/>
                      </a:solidFill>
                    </a:lnR>
                    <a:lnT w="6350">
                      <a:solidFill>
                        <a:srgbClr val="78BE20"/>
                      </a:solidFill>
                    </a:lnT>
                    <a:lnB w="6350">
                      <a:solidFill>
                        <a:srgbClr val="C8C8C8"/>
                      </a:solidFill>
                    </a:lnB>
                    <a:solidFill>
                      <a:schemeClr val="accent6">
                        <a:lumMod val="20000"/>
                        <a:lumOff val="80000"/>
                      </a:schemeClr>
                    </a:solidFill>
                  </a:tcPr>
                </a:tc>
                <a:extLst>
                  <a:ext uri="{0D108BD9-81ED-4DB2-BD59-A6C34878D82A}">
                    <a16:rowId xmlns:a16="http://schemas.microsoft.com/office/drawing/2014/main" val="10001"/>
                  </a:ext>
                </a:extLst>
              </a:tr>
              <a:tr h="1217155">
                <a:tc>
                  <a:txBody>
                    <a:bodyPr/>
                    <a:lstStyle/>
                    <a:p>
                      <a:pPr lvl="2" algn="l">
                        <a:lnSpc>
                          <a:spcPct val="120000"/>
                        </a:lnSpc>
                        <a:defRPr sz="1000" b="1">
                          <a:solidFill>
                            <a:srgbClr val="002F57"/>
                          </a:solidFill>
                          <a:latin typeface="Calibri"/>
                          <a:ea typeface="Calibri"/>
                          <a:cs typeface="Calibri"/>
                        </a:defRPr>
                      </a:pPr>
                      <a:r>
                        <a:rPr dirty="0"/>
                        <a:t>Mental health services</a:t>
                      </a:r>
                    </a:p>
                    <a:p>
                      <a:pPr marL="173736" indent="-137160" algn="l">
                        <a:lnSpc>
                          <a:spcPct val="120000"/>
                        </a:lnSpc>
                        <a:buClr>
                          <a:srgbClr val="000000"/>
                        </a:buClr>
                        <a:buSzPct val="80000"/>
                        <a:buFont typeface="Arial"/>
                        <a:buChar char="•"/>
                        <a:defRPr sz="800">
                          <a:latin typeface="Calibri"/>
                          <a:ea typeface="Calibri"/>
                          <a:cs typeface="Calibri"/>
                        </a:defRPr>
                      </a:pPr>
                      <a:r>
                        <a:rPr dirty="0"/>
                        <a:t>Depression</a:t>
                      </a:r>
                    </a:p>
                    <a:p>
                      <a:pPr marL="171450" indent="-137160" algn="l">
                        <a:lnSpc>
                          <a:spcPct val="120000"/>
                        </a:lnSpc>
                        <a:buClr>
                          <a:srgbClr val="000000"/>
                        </a:buClr>
                        <a:buSzPct val="80000"/>
                        <a:buFont typeface="Arial"/>
                        <a:buChar char="•"/>
                        <a:defRPr sz="800">
                          <a:latin typeface="Calibri"/>
                          <a:ea typeface="Calibri"/>
                          <a:cs typeface="Calibri"/>
                        </a:defRPr>
                      </a:pPr>
                      <a:r>
                        <a:rPr dirty="0"/>
                        <a:t>Stress</a:t>
                      </a:r>
                    </a:p>
                    <a:p>
                      <a:pPr marL="171450" indent="-137160" algn="l">
                        <a:lnSpc>
                          <a:spcPct val="120000"/>
                        </a:lnSpc>
                        <a:buClr>
                          <a:srgbClr val="000000"/>
                        </a:buClr>
                        <a:buSzPct val="80000"/>
                        <a:buFont typeface="Arial"/>
                        <a:buChar char="•"/>
                        <a:defRPr sz="800">
                          <a:latin typeface="Calibri"/>
                          <a:ea typeface="Calibri"/>
                          <a:cs typeface="Calibri"/>
                        </a:defRPr>
                      </a:pPr>
                      <a:r>
                        <a:rPr dirty="0"/>
                        <a:t>Anxiety</a:t>
                      </a:r>
                    </a:p>
                    <a:p>
                      <a:pPr marL="171450" indent="-137160" algn="l">
                        <a:lnSpc>
                          <a:spcPct val="120000"/>
                        </a:lnSpc>
                        <a:buClr>
                          <a:srgbClr val="000000"/>
                        </a:buClr>
                        <a:buSzPct val="80000"/>
                        <a:buFont typeface="Arial"/>
                        <a:buChar char="•"/>
                        <a:defRPr sz="800">
                          <a:latin typeface="Calibri"/>
                          <a:ea typeface="Calibri"/>
                          <a:cs typeface="Calibri"/>
                        </a:defRPr>
                      </a:pPr>
                      <a:r>
                        <a:rPr dirty="0"/>
                        <a:t>Trauma</a:t>
                      </a:r>
                    </a:p>
                    <a:p>
                      <a:pPr marL="171450" indent="-137160" algn="l">
                        <a:lnSpc>
                          <a:spcPct val="120000"/>
                        </a:lnSpc>
                        <a:buClr>
                          <a:srgbClr val="000000"/>
                        </a:buClr>
                        <a:buSzPct val="80000"/>
                        <a:buFont typeface="Arial"/>
                        <a:buChar char="•"/>
                        <a:defRPr sz="800">
                          <a:latin typeface="Calibri"/>
                          <a:ea typeface="Calibri"/>
                          <a:cs typeface="Calibri"/>
                        </a:defRPr>
                      </a:pPr>
                      <a:r>
                        <a:rPr dirty="0"/>
                        <a:t>Other non</a:t>
                      </a:r>
                      <a:r>
                        <a:rPr lang="en-US" dirty="0"/>
                        <a:t>-</a:t>
                      </a:r>
                      <a:r>
                        <a:rPr dirty="0"/>
                        <a:t>emergency mental</a:t>
                      </a:r>
                      <a:br>
                        <a:rPr dirty="0"/>
                      </a:br>
                      <a:r>
                        <a:rPr dirty="0"/>
                        <a:t>health concerns </a:t>
                      </a:r>
                    </a:p>
                  </a:txBody>
                  <a:tcPr marL="91425" marR="91425" marT="91425" marB="91425" anchor="ctr" horzOverflow="overflow">
                    <a:lnL w="12700">
                      <a:solidFill>
                        <a:srgbClr val="FFFFFF"/>
                      </a:solidFill>
                    </a:lnL>
                    <a:lnR w="6350">
                      <a:solidFill>
                        <a:srgbClr val="C8C8C8"/>
                      </a:solidFill>
                    </a:lnR>
                    <a:lnT w="6350">
                      <a:solidFill>
                        <a:srgbClr val="C8C8C8"/>
                      </a:solidFill>
                    </a:lnT>
                    <a:lnB w="12700">
                      <a:solidFill>
                        <a:srgbClr val="FFFFFF"/>
                      </a:solidFill>
                    </a:lnB>
                    <a:noFill/>
                  </a:tcPr>
                </a:tc>
                <a:tc>
                  <a:txBody>
                    <a:bodyPr/>
                    <a:lstStyle/>
                    <a:p>
                      <a:pPr algn="l">
                        <a:defRPr sz="1800"/>
                      </a:pPr>
                      <a:r>
                        <a:rPr lang="en-US" sz="1000" dirty="0">
                          <a:solidFill>
                            <a:srgbClr val="002F57"/>
                          </a:solidFill>
                          <a:latin typeface="Calibri"/>
                          <a:ea typeface="Calibri"/>
                          <a:cs typeface="Calibri"/>
                        </a:rPr>
                        <a:t>Your cost for a mental health visit will vary based on your plan. You’ll know the cost of your visit when you schedule your appointment.</a:t>
                      </a:r>
                    </a:p>
                  </a:txBody>
                  <a:tcPr marL="91425" marR="91425" marT="91425" marB="91425" horzOverflow="overflow">
                    <a:lnL w="6350">
                      <a:solidFill>
                        <a:srgbClr val="C8C8C8"/>
                      </a:solidFill>
                    </a:lnL>
                    <a:lnR w="6350">
                      <a:solidFill>
                        <a:srgbClr val="FFFFFF"/>
                      </a:solidFill>
                    </a:lnR>
                    <a:lnT w="6350">
                      <a:solidFill>
                        <a:srgbClr val="C8C8C8"/>
                      </a:solidFill>
                    </a:lnT>
                    <a:lnB w="12700">
                      <a:solidFill>
                        <a:srgbClr val="FFFFFF"/>
                      </a:solidFill>
                    </a:lnB>
                    <a:noFill/>
                  </a:tcPr>
                </a:tc>
                <a:extLst>
                  <a:ext uri="{0D108BD9-81ED-4DB2-BD59-A6C34878D82A}">
                    <a16:rowId xmlns:a16="http://schemas.microsoft.com/office/drawing/2014/main" val="10002"/>
                  </a:ext>
                </a:extLst>
              </a:tr>
            </a:tbl>
          </a:graphicData>
        </a:graphic>
      </p:graphicFrame>
      <p:sp>
        <p:nvSpPr>
          <p:cNvPr id="8" name="TextBox 11">
            <a:extLst>
              <a:ext uri="{FF2B5EF4-FFF2-40B4-BE49-F238E27FC236}">
                <a16:creationId xmlns:a16="http://schemas.microsoft.com/office/drawing/2014/main" id="{FBA94EAF-0368-AF45-B1F5-68CE8B5F1EC1}"/>
              </a:ext>
            </a:extLst>
          </p:cNvPr>
          <p:cNvSpPr txBox="1"/>
          <p:nvPr/>
        </p:nvSpPr>
        <p:spPr>
          <a:xfrm>
            <a:off x="713816" y="1137697"/>
            <a:ext cx="4183648" cy="6771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100">
                <a:solidFill>
                  <a:srgbClr val="000000"/>
                </a:solidFill>
                <a:latin typeface="Calibri"/>
                <a:ea typeface="Calibri"/>
                <a:cs typeface="Calibri"/>
                <a:sym typeface="Calibri"/>
              </a:defRPr>
            </a:lvl1pPr>
          </a:lstStyle>
          <a:p>
            <a:r>
              <a:rPr lang="en-US" dirty="0"/>
              <a:t>With our Doctor On Demand® app, you can see a board-certified doctor for non-emergency care from your home, office or while you’re traveling in the United States. For everyday health needs, Doctor On Demand® usually costs less than a visit to the emergency room or urgent care.</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 Placeholder 2"/>
          <p:cNvSpPr txBox="1">
            <a:spLocks noGrp="1"/>
          </p:cNvSpPr>
          <p:nvPr>
            <p:ph type="body" sz="quarter" idx="1"/>
          </p:nvPr>
        </p:nvSpPr>
        <p:spPr>
          <a:xfrm>
            <a:off x="1255695" y="1811135"/>
            <a:ext cx="3185205" cy="1113960"/>
          </a:xfrm>
          <a:prstGeom prst="rect">
            <a:avLst/>
          </a:prstGeom>
        </p:spPr>
        <p:txBody>
          <a:bodyPr/>
          <a:lstStyle/>
          <a:p>
            <a:pPr indent="-457200">
              <a:spcBef>
                <a:spcPts val="300"/>
              </a:spcBef>
              <a:defRPr sz="1400" b="1">
                <a:solidFill>
                  <a:srgbClr val="002F57"/>
                </a:solidFill>
              </a:defRPr>
            </a:pPr>
            <a:r>
              <a:rPr dirty="0"/>
              <a:t>Unlock activities</a:t>
            </a:r>
          </a:p>
          <a:p>
            <a:pPr marL="1588" indent="-1588">
              <a:spcBef>
                <a:spcPts val="300"/>
              </a:spcBef>
              <a:defRPr sz="1100">
                <a:solidFill>
                  <a:srgbClr val="2A2C2D"/>
                </a:solidFill>
              </a:defRPr>
            </a:pPr>
            <a:r>
              <a:rPr dirty="0"/>
              <a:t>Receive activities personalized to help you reach your health goals, no matter where you are on your journey to better health. Just unlock your activities and earn </a:t>
            </a:r>
            <a:r>
              <a:rPr lang="en-US" dirty="0"/>
              <a:t>p</a:t>
            </a:r>
            <a:r>
              <a:rPr dirty="0"/>
              <a:t>oints for higher </a:t>
            </a:r>
            <a:r>
              <a:rPr lang="en-US" dirty="0"/>
              <a:t>s</a:t>
            </a:r>
            <a:r>
              <a:rPr dirty="0"/>
              <a:t>tatus.</a:t>
            </a:r>
          </a:p>
        </p:txBody>
      </p:sp>
      <p:pic>
        <p:nvPicPr>
          <p:cNvPr id="187" name="Picture 4" descr="Picture 4"/>
          <p:cNvPicPr>
            <a:picLocks noChangeAspect="1"/>
          </p:cNvPicPr>
          <p:nvPr/>
        </p:nvPicPr>
        <p:blipFill>
          <a:blip r:embed="rId3"/>
          <a:stretch>
            <a:fillRect/>
          </a:stretch>
        </p:blipFill>
        <p:spPr>
          <a:xfrm>
            <a:off x="4578567" y="3262732"/>
            <a:ext cx="591651" cy="452607"/>
          </a:xfrm>
          <a:prstGeom prst="rect">
            <a:avLst/>
          </a:prstGeom>
          <a:ln w="12700">
            <a:miter lim="400000"/>
          </a:ln>
        </p:spPr>
      </p:pic>
      <p:sp>
        <p:nvSpPr>
          <p:cNvPr id="188" name="Google Shape;149;p7"/>
          <p:cNvSpPr txBox="1">
            <a:spLocks noGrp="1"/>
          </p:cNvSpPr>
          <p:nvPr>
            <p:ph type="sldNum" sz="quarter" idx="4294967295"/>
          </p:nvPr>
        </p:nvSpPr>
        <p:spPr>
          <a:xfrm>
            <a:off x="8917238" y="4849358"/>
            <a:ext cx="57708" cy="138499"/>
          </a:xfrm>
          <a:prstGeom prst="rect">
            <a:avLst/>
          </a:prstGeom>
          <a:extLst>
            <a:ext uri="{C572A759-6A51-4108-AA02-DFA0A04FC94B}">
              <ma14:wrappingTextBoxFlag xmlns:ma14="http://schemas.microsoft.com/office/mac/drawingml/2011/main" xmlns="" val="1"/>
            </a:ext>
          </a:extLst>
        </p:spPr>
        <p:txBody>
          <a:bodyPr/>
          <a:lstStyle>
            <a:lvl1pPr>
              <a:defRPr b="1">
                <a:solidFill>
                  <a:srgbClr val="78BE20"/>
                </a:solidFill>
              </a:defRPr>
            </a:lvl1pPr>
          </a:lstStyle>
          <a:p>
            <a:fld id="{86CB4B4D-7CA3-9044-876B-883B54F8677D}" type="slidenum">
              <a:rPr b="0">
                <a:solidFill>
                  <a:schemeClr val="tx1"/>
                </a:solidFill>
              </a:rPr>
              <a:t>8</a:t>
            </a:fld>
            <a:endParaRPr b="0" dirty="0">
              <a:solidFill>
                <a:schemeClr val="tx1"/>
              </a:solidFill>
            </a:endParaRPr>
          </a:p>
        </p:txBody>
      </p:sp>
      <p:sp>
        <p:nvSpPr>
          <p:cNvPr id="189" name="Title 1"/>
          <p:cNvSpPr txBox="1"/>
          <p:nvPr/>
        </p:nvSpPr>
        <p:spPr>
          <a:xfrm>
            <a:off x="713814" y="376285"/>
            <a:ext cx="8153580" cy="310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dirty="0"/>
              <a:t>Go365</a:t>
            </a:r>
            <a:r>
              <a:rPr lang="en-US" dirty="0"/>
              <a:t>®</a:t>
            </a:r>
            <a:endParaRPr dirty="0"/>
          </a:p>
        </p:txBody>
      </p:sp>
      <p:sp>
        <p:nvSpPr>
          <p:cNvPr id="190" name="Straight Connector 9"/>
          <p:cNvSpPr/>
          <p:nvPr/>
        </p:nvSpPr>
        <p:spPr>
          <a:xfrm>
            <a:off x="741623" y="880617"/>
            <a:ext cx="584031" cy="1"/>
          </a:xfrm>
          <a:prstGeom prst="line">
            <a:avLst/>
          </a:prstGeom>
          <a:ln w="12700">
            <a:solidFill>
              <a:srgbClr val="78BE20"/>
            </a:solidFill>
          </a:ln>
        </p:spPr>
        <p:txBody>
          <a:bodyPr lIns="45719" rIns="45719"/>
          <a:lstStyle/>
          <a:p>
            <a:endParaRPr/>
          </a:p>
        </p:txBody>
      </p:sp>
      <p:sp>
        <p:nvSpPr>
          <p:cNvPr id="191" name="TextBox 11"/>
          <p:cNvSpPr txBox="1"/>
          <p:nvPr/>
        </p:nvSpPr>
        <p:spPr>
          <a:xfrm>
            <a:off x="713815" y="1137684"/>
            <a:ext cx="7765196" cy="3385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100">
                <a:solidFill>
                  <a:srgbClr val="000000"/>
                </a:solidFill>
                <a:latin typeface="Calibri"/>
                <a:ea typeface="Calibri"/>
                <a:cs typeface="Calibri"/>
                <a:sym typeface="Calibri"/>
              </a:defRPr>
            </a:lvl1pPr>
          </a:lstStyle>
          <a:p>
            <a:r>
              <a:rPr lang="en-US" dirty="0"/>
              <a:t>Getting healthier </a:t>
            </a:r>
            <a:r>
              <a:rPr lang="en-US" dirty="0" smtClean="0"/>
              <a:t>can be easier </a:t>
            </a:r>
            <a:r>
              <a:rPr lang="en-US" dirty="0"/>
              <a:t>and lots more fun with </a:t>
            </a:r>
            <a:r>
              <a:rPr dirty="0"/>
              <a:t>Go365®. When it comes to health and wellness, you have your own approach. </a:t>
            </a:r>
            <a:r>
              <a:rPr lang="en-US" dirty="0"/>
              <a:t/>
            </a:r>
            <a:br>
              <a:rPr lang="en-US" dirty="0"/>
            </a:br>
            <a:r>
              <a:rPr dirty="0"/>
              <a:t>One that works for you. Go365</a:t>
            </a:r>
            <a:r>
              <a:rPr lang="en-US" dirty="0"/>
              <a:t>®</a:t>
            </a:r>
            <a:r>
              <a:rPr dirty="0"/>
              <a:t> </a:t>
            </a:r>
            <a:r>
              <a:rPr lang="en-US" dirty="0" smtClean="0"/>
              <a:t>can </a:t>
            </a:r>
            <a:r>
              <a:rPr dirty="0" smtClean="0"/>
              <a:t>make </a:t>
            </a:r>
            <a:r>
              <a:rPr dirty="0"/>
              <a:t>it easier to get moving along your personal path to health and wellness.</a:t>
            </a:r>
          </a:p>
        </p:txBody>
      </p:sp>
      <p:pic>
        <p:nvPicPr>
          <p:cNvPr id="192" name="Picture 5" descr="Picture 5"/>
          <p:cNvPicPr>
            <a:picLocks noChangeAspect="1"/>
          </p:cNvPicPr>
          <p:nvPr/>
        </p:nvPicPr>
        <p:blipFill>
          <a:blip r:embed="rId4"/>
          <a:stretch>
            <a:fillRect/>
          </a:stretch>
        </p:blipFill>
        <p:spPr>
          <a:xfrm>
            <a:off x="717740" y="3281381"/>
            <a:ext cx="406344" cy="377387"/>
          </a:xfrm>
          <a:prstGeom prst="rect">
            <a:avLst/>
          </a:prstGeom>
          <a:ln w="12700">
            <a:miter lim="400000"/>
          </a:ln>
        </p:spPr>
      </p:pic>
      <p:sp>
        <p:nvSpPr>
          <p:cNvPr id="193" name="Text Placeholder 2"/>
          <p:cNvSpPr txBox="1"/>
          <p:nvPr/>
        </p:nvSpPr>
        <p:spPr>
          <a:xfrm>
            <a:off x="1255701" y="3212578"/>
            <a:ext cx="3177006" cy="1367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28600" indent="-457200">
              <a:spcBef>
                <a:spcPts val="300"/>
              </a:spcBef>
              <a:defRPr b="1">
                <a:solidFill>
                  <a:srgbClr val="002F57"/>
                </a:solidFill>
                <a:latin typeface="Calibri"/>
                <a:ea typeface="Calibri"/>
                <a:cs typeface="Calibri"/>
                <a:sym typeface="Calibri"/>
              </a:defRPr>
            </a:pPr>
            <a:r>
              <a:rPr dirty="0"/>
              <a:t>Stay inspired</a:t>
            </a:r>
            <a:endParaRPr sz="1800" dirty="0">
              <a:solidFill>
                <a:srgbClr val="53575A"/>
              </a:solidFill>
            </a:endParaRPr>
          </a:p>
          <a:p>
            <a:pPr marL="1588" indent="-1588">
              <a:spcBef>
                <a:spcPts val="300"/>
              </a:spcBef>
              <a:defRPr sz="1100">
                <a:solidFill>
                  <a:srgbClr val="2A2C2D"/>
                </a:solidFill>
                <a:latin typeface="Calibri"/>
                <a:ea typeface="Calibri"/>
                <a:cs typeface="Calibri"/>
                <a:sym typeface="Calibri"/>
              </a:defRPr>
            </a:pPr>
            <a:r>
              <a:rPr dirty="0"/>
              <a:t>Tracking your activity is a breeze—just connect your compatible apps or fitness devices and earn </a:t>
            </a:r>
            <a:r>
              <a:rPr lang="en-US" dirty="0"/>
              <a:t>p</a:t>
            </a:r>
            <a:r>
              <a:rPr dirty="0"/>
              <a:t>oints for all your healthy activities. </a:t>
            </a:r>
          </a:p>
        </p:txBody>
      </p:sp>
      <p:sp>
        <p:nvSpPr>
          <p:cNvPr id="194" name="Text Placeholder 2"/>
          <p:cNvSpPr txBox="1"/>
          <p:nvPr/>
        </p:nvSpPr>
        <p:spPr>
          <a:xfrm>
            <a:off x="5152175" y="3237159"/>
            <a:ext cx="3180665" cy="84321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28600" indent="-457200">
              <a:spcBef>
                <a:spcPts val="300"/>
              </a:spcBef>
              <a:defRPr b="1">
                <a:solidFill>
                  <a:srgbClr val="002F57"/>
                </a:solidFill>
                <a:latin typeface="Calibri"/>
                <a:ea typeface="Calibri"/>
                <a:cs typeface="Calibri"/>
                <a:sym typeface="Calibri"/>
              </a:defRPr>
            </a:pPr>
            <a:r>
              <a:rPr dirty="0"/>
              <a:t>More points, higher status</a:t>
            </a:r>
            <a:endParaRPr sz="1800" dirty="0">
              <a:solidFill>
                <a:srgbClr val="53575A"/>
              </a:solidFill>
            </a:endParaRPr>
          </a:p>
          <a:p>
            <a:pPr marL="1588" indent="-1588">
              <a:spcBef>
                <a:spcPts val="300"/>
              </a:spcBef>
              <a:defRPr sz="1100">
                <a:solidFill>
                  <a:srgbClr val="2A2C2D"/>
                </a:solidFill>
                <a:latin typeface="Calibri"/>
                <a:ea typeface="Calibri"/>
                <a:cs typeface="Calibri"/>
                <a:sym typeface="Calibri"/>
              </a:defRPr>
            </a:pPr>
            <a:r>
              <a:rPr dirty="0"/>
              <a:t>Earning </a:t>
            </a:r>
            <a:r>
              <a:rPr lang="en-US" dirty="0"/>
              <a:t>p</a:t>
            </a:r>
            <a:r>
              <a:rPr dirty="0"/>
              <a:t>oints pays off big with higher </a:t>
            </a:r>
            <a:r>
              <a:rPr lang="en-US" dirty="0"/>
              <a:t>s</a:t>
            </a:r>
            <a:r>
              <a:rPr dirty="0"/>
              <a:t>tatus levels. Plus, you’ll earn </a:t>
            </a:r>
            <a:r>
              <a:rPr lang="en-US" dirty="0"/>
              <a:t>b</a:t>
            </a:r>
            <a:r>
              <a:rPr dirty="0"/>
              <a:t>onus </a:t>
            </a:r>
            <a:r>
              <a:rPr lang="en-US" dirty="0"/>
              <a:t>b</a:t>
            </a:r>
            <a:r>
              <a:rPr dirty="0"/>
              <a:t>ucks when you reach Silver, Gold and Platinum </a:t>
            </a:r>
            <a:r>
              <a:rPr lang="en-US" dirty="0"/>
              <a:t>s</a:t>
            </a:r>
            <a:r>
              <a:rPr dirty="0"/>
              <a:t>tatus.</a:t>
            </a:r>
          </a:p>
        </p:txBody>
      </p:sp>
      <p:sp>
        <p:nvSpPr>
          <p:cNvPr id="195" name="Text Placeholder 2"/>
          <p:cNvSpPr txBox="1"/>
          <p:nvPr/>
        </p:nvSpPr>
        <p:spPr>
          <a:xfrm>
            <a:off x="5152175" y="1811136"/>
            <a:ext cx="3286536" cy="13761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28600" indent="-457200">
              <a:spcBef>
                <a:spcPts val="300"/>
              </a:spcBef>
              <a:defRPr b="1">
                <a:solidFill>
                  <a:srgbClr val="002F57"/>
                </a:solidFill>
                <a:latin typeface="Calibri"/>
                <a:ea typeface="Calibri"/>
                <a:cs typeface="Calibri"/>
                <a:sym typeface="Calibri"/>
              </a:defRPr>
            </a:pPr>
            <a:r>
              <a:rPr dirty="0"/>
              <a:t>Earn rewards</a:t>
            </a:r>
            <a:endParaRPr sz="1800" dirty="0">
              <a:solidFill>
                <a:srgbClr val="53575A"/>
              </a:solidFill>
            </a:endParaRPr>
          </a:p>
          <a:p>
            <a:pPr marL="1588" indent="-1588">
              <a:spcBef>
                <a:spcPts val="300"/>
              </a:spcBef>
              <a:defRPr sz="1100">
                <a:solidFill>
                  <a:srgbClr val="2A2C2D"/>
                </a:solidFill>
                <a:latin typeface="Calibri"/>
                <a:ea typeface="Calibri"/>
                <a:cs typeface="Calibri"/>
                <a:sym typeface="Calibri"/>
              </a:defRPr>
            </a:pPr>
            <a:r>
              <a:rPr dirty="0"/>
              <a:t>The </a:t>
            </a:r>
            <a:r>
              <a:rPr lang="en-US" dirty="0"/>
              <a:t>higher</a:t>
            </a:r>
            <a:r>
              <a:rPr dirty="0"/>
              <a:t> you move up in </a:t>
            </a:r>
            <a:r>
              <a:rPr lang="en-US" dirty="0"/>
              <a:t>s</a:t>
            </a:r>
            <a:r>
              <a:rPr dirty="0"/>
              <a:t>tatus, the more </a:t>
            </a:r>
            <a:r>
              <a:rPr lang="en-US" dirty="0"/>
              <a:t>b</a:t>
            </a:r>
            <a:r>
              <a:rPr dirty="0"/>
              <a:t>ucks you can earn and spend on great items in the Go365</a:t>
            </a:r>
            <a:r>
              <a:rPr lang="en-US" dirty="0"/>
              <a:t>®</a:t>
            </a:r>
            <a:r>
              <a:rPr dirty="0"/>
              <a:t> </a:t>
            </a:r>
            <a:r>
              <a:rPr lang="en-US" sz="1100" dirty="0">
                <a:sym typeface="Calibri"/>
              </a:rPr>
              <a:t>Mall, like Amazon and Target gift cards, athletic gear, and more.</a:t>
            </a:r>
          </a:p>
        </p:txBody>
      </p:sp>
      <p:pic>
        <p:nvPicPr>
          <p:cNvPr id="196" name="Picture 7" descr="Picture 7"/>
          <p:cNvPicPr>
            <a:picLocks noChangeAspect="1"/>
          </p:cNvPicPr>
          <p:nvPr/>
        </p:nvPicPr>
        <p:blipFill>
          <a:blip r:embed="rId5"/>
          <a:stretch>
            <a:fillRect/>
          </a:stretch>
        </p:blipFill>
        <p:spPr>
          <a:xfrm>
            <a:off x="705289" y="1820034"/>
            <a:ext cx="467436" cy="357776"/>
          </a:xfrm>
          <a:prstGeom prst="rect">
            <a:avLst/>
          </a:prstGeom>
          <a:ln w="12700">
            <a:miter lim="400000"/>
          </a:ln>
        </p:spPr>
      </p:pic>
      <p:pic>
        <p:nvPicPr>
          <p:cNvPr id="197" name="Picture 21" descr="Picture 21"/>
          <p:cNvPicPr>
            <a:picLocks noChangeAspect="1"/>
          </p:cNvPicPr>
          <p:nvPr/>
        </p:nvPicPr>
        <p:blipFill>
          <a:blip r:embed="rId6"/>
          <a:stretch>
            <a:fillRect/>
          </a:stretch>
        </p:blipFill>
        <p:spPr>
          <a:xfrm>
            <a:off x="4636399" y="1865102"/>
            <a:ext cx="468364" cy="44236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37" descr="Picture 37"/>
          <p:cNvPicPr>
            <a:picLocks noChangeAspect="1"/>
          </p:cNvPicPr>
          <p:nvPr/>
        </p:nvPicPr>
        <p:blipFill>
          <a:blip r:embed="rId3"/>
          <a:srcRect l="26709" b="31177"/>
          <a:stretch>
            <a:fillRect/>
          </a:stretch>
        </p:blipFill>
        <p:spPr>
          <a:xfrm>
            <a:off x="5289548" y="-27"/>
            <a:ext cx="3854453" cy="5143527"/>
          </a:xfrm>
          <a:prstGeom prst="rect">
            <a:avLst/>
          </a:prstGeom>
          <a:ln w="12700">
            <a:miter lim="400000"/>
          </a:ln>
        </p:spPr>
      </p:pic>
      <p:sp>
        <p:nvSpPr>
          <p:cNvPr id="202" name="Text Placeholder 5"/>
          <p:cNvSpPr txBox="1"/>
          <p:nvPr/>
        </p:nvSpPr>
        <p:spPr>
          <a:xfrm>
            <a:off x="1405880" y="3684768"/>
            <a:ext cx="3607090" cy="238527"/>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nchor="ctr">
            <a:spAutoFit/>
          </a:bodyPr>
          <a:lstStyle/>
          <a:p>
            <a:pPr defTabSz="914424">
              <a:defRPr sz="1100">
                <a:solidFill>
                  <a:srgbClr val="292C2D"/>
                </a:solidFill>
                <a:latin typeface="Calibri"/>
                <a:ea typeface="Calibri"/>
                <a:cs typeface="Calibri"/>
                <a:sym typeface="Calibri"/>
              </a:defRPr>
            </a:pPr>
            <a:r>
              <a:rPr lang="en-US" sz="1100" dirty="0">
                <a:sym typeface="Calibri"/>
              </a:rPr>
              <a:t>Help finding </a:t>
            </a:r>
            <a:r>
              <a:rPr dirty="0"/>
              <a:t>safe, low-cost drugs</a:t>
            </a:r>
          </a:p>
        </p:txBody>
      </p:sp>
      <p:sp>
        <p:nvSpPr>
          <p:cNvPr id="203" name="Text Placeholder 6"/>
          <p:cNvSpPr txBox="1"/>
          <p:nvPr/>
        </p:nvSpPr>
        <p:spPr>
          <a:xfrm>
            <a:off x="1405880" y="2448767"/>
            <a:ext cx="3193421" cy="238527"/>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nchor="ctr">
            <a:spAutoFit/>
          </a:bodyPr>
          <a:lstStyle/>
          <a:p>
            <a:pPr defTabSz="914424">
              <a:defRPr sz="1100">
                <a:solidFill>
                  <a:srgbClr val="2A2C2D"/>
                </a:solidFill>
                <a:latin typeface="Calibri"/>
                <a:ea typeface="Calibri"/>
                <a:cs typeface="Calibri"/>
                <a:sym typeface="Calibri"/>
              </a:defRPr>
            </a:pPr>
            <a:r>
              <a:rPr dirty="0"/>
              <a:t>National network of over 65,000 pharmacies</a:t>
            </a:r>
          </a:p>
        </p:txBody>
      </p:sp>
      <p:sp>
        <p:nvSpPr>
          <p:cNvPr id="204" name="Text Placeholder 9"/>
          <p:cNvSpPr txBox="1"/>
          <p:nvPr/>
        </p:nvSpPr>
        <p:spPr>
          <a:xfrm>
            <a:off x="1405880" y="3101393"/>
            <a:ext cx="2804019" cy="1692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defTabSz="914424">
              <a:defRPr sz="1100">
                <a:solidFill>
                  <a:srgbClr val="292C2D"/>
                </a:solidFill>
                <a:latin typeface="Calibri"/>
                <a:ea typeface="Calibri"/>
                <a:cs typeface="Calibri"/>
                <a:sym typeface="Calibri"/>
              </a:defRPr>
            </a:pPr>
            <a:r>
              <a:rPr lang="en-US" dirty="0"/>
              <a:t>Guidance when you need specialty medication</a:t>
            </a:r>
          </a:p>
        </p:txBody>
      </p:sp>
      <p:sp>
        <p:nvSpPr>
          <p:cNvPr id="205" name="Text Placeholder 10"/>
          <p:cNvSpPr txBox="1"/>
          <p:nvPr/>
        </p:nvSpPr>
        <p:spPr>
          <a:xfrm>
            <a:off x="1405880" y="1796141"/>
            <a:ext cx="2707505" cy="238527"/>
          </a:xfrm>
          <a:prstGeom prst="rect">
            <a:avLst/>
          </a:prstGeom>
          <a:ln w="12700">
            <a:miter lim="400000"/>
          </a:ln>
          <a:extLst>
            <a:ext uri="{C572A759-6A51-4108-AA02-DFA0A04FC94B}">
              <ma14:wrappingTextBoxFlag xmlns:ma14="http://schemas.microsoft.com/office/mac/drawingml/2011/main" xmlns="" val="1"/>
            </a:ext>
          </a:extLst>
        </p:spPr>
        <p:txBody>
          <a:bodyPr wrap="square" lIns="34290" tIns="34290" rIns="34290" bIns="34290" anchor="ctr">
            <a:spAutoFit/>
          </a:bodyPr>
          <a:lstStyle>
            <a:lvl1pPr algn="ctr" defTabSz="914424">
              <a:defRPr sz="1100">
                <a:solidFill>
                  <a:srgbClr val="292C2D"/>
                </a:solidFill>
                <a:latin typeface="Calibri"/>
                <a:ea typeface="Calibri"/>
                <a:cs typeface="Calibri"/>
                <a:sym typeface="Calibri"/>
              </a:defRPr>
            </a:lvl1pPr>
          </a:lstStyle>
          <a:p>
            <a:pPr algn="l"/>
            <a:r>
              <a:rPr dirty="0"/>
              <a:t>Home delivery for 90-day medication supply</a:t>
            </a:r>
          </a:p>
        </p:txBody>
      </p:sp>
      <p:sp>
        <p:nvSpPr>
          <p:cNvPr id="228" name="TextBox 35"/>
          <p:cNvSpPr txBox="1"/>
          <p:nvPr/>
        </p:nvSpPr>
        <p:spPr>
          <a:xfrm>
            <a:off x="241300" y="4370548"/>
            <a:ext cx="5048250" cy="269304"/>
          </a:xfrm>
          <a:prstGeom prst="rect">
            <a:avLst/>
          </a:prstGeom>
          <a:solidFill>
            <a:srgbClr val="E5F7CE"/>
          </a:solidFill>
          <a:ln w="12700">
            <a:miter lim="400000"/>
          </a:ln>
          <a:extLst>
            <a:ext uri="{C572A759-6A51-4108-AA02-DFA0A04FC94B}">
              <ma14:wrappingTextBoxFlag xmlns:ma14="http://schemas.microsoft.com/office/mac/drawingml/2011/main" xmlns="" val="1"/>
            </a:ext>
          </a:extLst>
        </p:spPr>
        <p:txBody>
          <a:bodyPr lIns="34290" tIns="34290" rIns="34290" bIns="34290">
            <a:spAutoFit/>
          </a:bodyPr>
          <a:lstStyle>
            <a:lvl1pPr algn="ctr">
              <a:defRPr sz="1300">
                <a:solidFill>
                  <a:srgbClr val="000000"/>
                </a:solidFill>
                <a:latin typeface="Calibri"/>
                <a:ea typeface="Calibri"/>
                <a:cs typeface="Calibri"/>
                <a:sym typeface="Calibri"/>
              </a:defRPr>
            </a:lvl1pPr>
          </a:lstStyle>
          <a:p>
            <a:r>
              <a:rPr lang="en-US" dirty="0"/>
              <a:t>Plus, full integration with your medical benefits.</a:t>
            </a:r>
            <a:endParaRPr dirty="0"/>
          </a:p>
        </p:txBody>
      </p:sp>
      <p:sp>
        <p:nvSpPr>
          <p:cNvPr id="229" name="Straight Connector 38"/>
          <p:cNvSpPr/>
          <p:nvPr/>
        </p:nvSpPr>
        <p:spPr>
          <a:xfrm>
            <a:off x="741623" y="880617"/>
            <a:ext cx="584031" cy="1"/>
          </a:xfrm>
          <a:prstGeom prst="line">
            <a:avLst/>
          </a:prstGeom>
          <a:ln w="12700">
            <a:solidFill>
              <a:srgbClr val="78BE20"/>
            </a:solidFill>
          </a:ln>
        </p:spPr>
        <p:txBody>
          <a:bodyPr lIns="45719" rIns="45719"/>
          <a:lstStyle/>
          <a:p>
            <a:endParaRPr/>
          </a:p>
        </p:txBody>
      </p:sp>
      <p:sp>
        <p:nvSpPr>
          <p:cNvPr id="230" name="Title 1"/>
          <p:cNvSpPr txBox="1"/>
          <p:nvPr/>
        </p:nvSpPr>
        <p:spPr>
          <a:xfrm>
            <a:off x="713814" y="376285"/>
            <a:ext cx="8153580" cy="304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0000"/>
              </a:lnSpc>
              <a:defRPr sz="2200">
                <a:solidFill>
                  <a:srgbClr val="78BE20"/>
                </a:solidFill>
                <a:latin typeface="Calibri"/>
                <a:ea typeface="Calibri"/>
                <a:cs typeface="Calibri"/>
                <a:sym typeface="Calibri"/>
              </a:defRPr>
            </a:lvl1pPr>
          </a:lstStyle>
          <a:p>
            <a:r>
              <a:rPr lang="en-US" dirty="0"/>
              <a:t>Humana pharmacy solutions</a:t>
            </a:r>
            <a:endParaRPr dirty="0"/>
          </a:p>
        </p:txBody>
      </p:sp>
      <p:sp>
        <p:nvSpPr>
          <p:cNvPr id="33" name="TextBox 11">
            <a:extLst>
              <a:ext uri="{FF2B5EF4-FFF2-40B4-BE49-F238E27FC236}">
                <a16:creationId xmlns:a16="http://schemas.microsoft.com/office/drawing/2014/main" id="{62D09FA4-288D-1649-98D5-694C90D9A62E}"/>
              </a:ext>
            </a:extLst>
          </p:cNvPr>
          <p:cNvSpPr txBox="1"/>
          <p:nvPr/>
        </p:nvSpPr>
        <p:spPr>
          <a:xfrm>
            <a:off x="713816" y="1137697"/>
            <a:ext cx="3684013" cy="3385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100">
                <a:solidFill>
                  <a:srgbClr val="000000"/>
                </a:solidFill>
                <a:latin typeface="Calibri"/>
                <a:ea typeface="Calibri"/>
                <a:cs typeface="Calibri"/>
                <a:sym typeface="Calibri"/>
              </a:defRPr>
            </a:lvl1pPr>
          </a:lstStyle>
          <a:p>
            <a:pPr>
              <a:defRPr sz="1100">
                <a:solidFill>
                  <a:srgbClr val="000000"/>
                </a:solidFill>
                <a:latin typeface="Calibri"/>
                <a:ea typeface="Calibri"/>
                <a:cs typeface="Calibri"/>
                <a:sym typeface="Calibri"/>
              </a:defRPr>
            </a:pPr>
            <a:r>
              <a:rPr lang="en-US" dirty="0"/>
              <a:t>Get safe and effective medications at the best cost to you.</a:t>
            </a:r>
            <a:br>
              <a:rPr lang="en-US" dirty="0"/>
            </a:br>
            <a:endParaRPr lang="en-US" dirty="0"/>
          </a:p>
        </p:txBody>
      </p:sp>
      <p:pic>
        <p:nvPicPr>
          <p:cNvPr id="35" name="Picture 34">
            <a:extLst>
              <a:ext uri="{FF2B5EF4-FFF2-40B4-BE49-F238E27FC236}">
                <a16:creationId xmlns:a16="http://schemas.microsoft.com/office/drawing/2014/main" id="{E206348A-B0CE-7B48-A100-79B8C659E9A3}"/>
              </a:ext>
            </a:extLst>
          </p:cNvPr>
          <p:cNvPicPr>
            <a:picLocks noChangeAspect="1"/>
          </p:cNvPicPr>
          <p:nvPr/>
        </p:nvPicPr>
        <p:blipFill>
          <a:blip r:embed="rId4"/>
          <a:stretch>
            <a:fillRect/>
          </a:stretch>
        </p:blipFill>
        <p:spPr>
          <a:xfrm>
            <a:off x="854935" y="2325564"/>
            <a:ext cx="302077" cy="458710"/>
          </a:xfrm>
          <a:prstGeom prst="rect">
            <a:avLst/>
          </a:prstGeom>
        </p:spPr>
      </p:pic>
      <p:pic>
        <p:nvPicPr>
          <p:cNvPr id="37" name="Picture 36">
            <a:extLst>
              <a:ext uri="{FF2B5EF4-FFF2-40B4-BE49-F238E27FC236}">
                <a16:creationId xmlns:a16="http://schemas.microsoft.com/office/drawing/2014/main" id="{8BB1EC6B-0582-8744-B84C-1E43978295FB}"/>
              </a:ext>
            </a:extLst>
          </p:cNvPr>
          <p:cNvPicPr>
            <a:picLocks noChangeAspect="1"/>
          </p:cNvPicPr>
          <p:nvPr/>
        </p:nvPicPr>
        <p:blipFill>
          <a:blip r:embed="rId5"/>
          <a:stretch>
            <a:fillRect/>
          </a:stretch>
        </p:blipFill>
        <p:spPr>
          <a:xfrm>
            <a:off x="793618" y="1693931"/>
            <a:ext cx="424710" cy="459146"/>
          </a:xfrm>
          <a:prstGeom prst="rect">
            <a:avLst/>
          </a:prstGeom>
        </p:spPr>
      </p:pic>
      <p:pic>
        <p:nvPicPr>
          <p:cNvPr id="39" name="Picture 38">
            <a:extLst>
              <a:ext uri="{FF2B5EF4-FFF2-40B4-BE49-F238E27FC236}">
                <a16:creationId xmlns:a16="http://schemas.microsoft.com/office/drawing/2014/main" id="{DB48E57D-5837-5241-89C6-E8B510923741}"/>
              </a:ext>
            </a:extLst>
          </p:cNvPr>
          <p:cNvPicPr>
            <a:picLocks noChangeAspect="1"/>
          </p:cNvPicPr>
          <p:nvPr/>
        </p:nvPicPr>
        <p:blipFill>
          <a:blip r:embed="rId6"/>
          <a:stretch>
            <a:fillRect/>
          </a:stretch>
        </p:blipFill>
        <p:spPr>
          <a:xfrm>
            <a:off x="856371" y="2969130"/>
            <a:ext cx="300641" cy="462525"/>
          </a:xfrm>
          <a:prstGeom prst="rect">
            <a:avLst/>
          </a:prstGeom>
        </p:spPr>
      </p:pic>
      <p:pic>
        <p:nvPicPr>
          <p:cNvPr id="44" name="Picture 43">
            <a:extLst>
              <a:ext uri="{FF2B5EF4-FFF2-40B4-BE49-F238E27FC236}">
                <a16:creationId xmlns:a16="http://schemas.microsoft.com/office/drawing/2014/main" id="{53D86DBC-F8B0-4644-BA99-63378AD5A83D}"/>
              </a:ext>
            </a:extLst>
          </p:cNvPr>
          <p:cNvPicPr>
            <a:picLocks noChangeAspect="1"/>
          </p:cNvPicPr>
          <p:nvPr/>
        </p:nvPicPr>
        <p:blipFill>
          <a:blip r:embed="rId7"/>
          <a:stretch>
            <a:fillRect/>
          </a:stretch>
        </p:blipFill>
        <p:spPr>
          <a:xfrm>
            <a:off x="804266" y="3598389"/>
            <a:ext cx="385736" cy="376093"/>
          </a:xfrm>
          <a:prstGeom prst="rect">
            <a:avLst/>
          </a:prstGeom>
        </p:spPr>
      </p:pic>
      <p:sp>
        <p:nvSpPr>
          <p:cNvPr id="2" name="TextBox 1"/>
          <p:cNvSpPr txBox="1"/>
          <p:nvPr/>
        </p:nvSpPr>
        <p:spPr>
          <a:xfrm>
            <a:off x="637774" y="4730757"/>
            <a:ext cx="443368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000" dirty="0">
                <a:latin typeface="Calibri" panose="020F0502020204030204" pitchFamily="34" charset="0"/>
                <a:cs typeface="Calibri" panose="020F0502020204030204" pitchFamily="34" charset="0"/>
              </a:rPr>
              <a:t>Other pharmacies may be available in our network.  </a:t>
            </a:r>
            <a:r>
              <a:rPr lang="en-US" sz="1000" dirty="0" smtClean="0">
                <a:latin typeface="Calibri" panose="020F0502020204030204" pitchFamily="34" charset="0"/>
                <a:cs typeface="Calibri" panose="020F0502020204030204" pitchFamily="34" charset="0"/>
              </a:rPr>
              <a:t/>
            </a:r>
            <a:br>
              <a:rPr lang="en-US" sz="1000" dirty="0" smtClean="0">
                <a:latin typeface="Calibri" panose="020F0502020204030204" pitchFamily="34" charset="0"/>
                <a:cs typeface="Calibri" panose="020F0502020204030204" pitchFamily="34" charset="0"/>
              </a:rPr>
            </a:br>
            <a:r>
              <a:rPr lang="en-US" sz="1000" dirty="0" smtClean="0">
                <a:latin typeface="Calibri" panose="020F0502020204030204" pitchFamily="34" charset="0"/>
                <a:cs typeface="Calibri" panose="020F0502020204030204" pitchFamily="34" charset="0"/>
              </a:rPr>
              <a:t>You </a:t>
            </a:r>
            <a:r>
              <a:rPr lang="en-US" sz="1000" dirty="0">
                <a:latin typeface="Calibri" panose="020F0502020204030204" pitchFamily="34" charset="0"/>
                <a:cs typeface="Calibri" panose="020F0502020204030204" pitchFamily="34" charset="0"/>
              </a:rPr>
              <a:t>can locate network pharmacies by visiting www.humana.com/finder/pharmacy.</a:t>
            </a:r>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8FpbJdFH_g_LNNYdtATBx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L8uxk_FqpFyIpKZokGp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8FpbJdFH_g_LNNYdtATBx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8FpbJdFH_g_LNNYdtATBx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8FpbJdFH_g_LNNYdtATB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_Office Theme">
  <a:themeElements>
    <a:clrScheme name="6_Office Theme">
      <a:dk1>
        <a:srgbClr val="504E26"/>
      </a:dk1>
      <a:lt1>
        <a:srgbClr val="FFFFFF"/>
      </a:lt1>
      <a:dk2>
        <a:srgbClr val="A7A7A7"/>
      </a:dk2>
      <a:lt2>
        <a:srgbClr val="535353"/>
      </a:lt2>
      <a:accent1>
        <a:srgbClr val="76BD45"/>
      </a:accent1>
      <a:accent2>
        <a:srgbClr val="2C5F25"/>
      </a:accent2>
      <a:accent3>
        <a:srgbClr val="AB0056"/>
      </a:accent3>
      <a:accent4>
        <a:srgbClr val="464749"/>
      </a:accent4>
      <a:accent5>
        <a:srgbClr val="96999D"/>
      </a:accent5>
      <a:accent6>
        <a:srgbClr val="C7C9CF"/>
      </a:accent6>
      <a:hlink>
        <a:srgbClr val="0000FF"/>
      </a:hlink>
      <a:folHlink>
        <a:srgbClr val="FF00FF"/>
      </a:folHlink>
    </a:clrScheme>
    <a:fontScheme name="6_Office Theme">
      <a:majorFont>
        <a:latin typeface="Arial"/>
        <a:ea typeface="Arial"/>
        <a:cs typeface="Arial"/>
      </a:majorFont>
      <a:minorFont>
        <a:latin typeface="Helvetica"/>
        <a:ea typeface="Helvetica"/>
        <a:cs typeface="Helvetica"/>
      </a:minorFont>
    </a:fontScheme>
    <a:fmtScheme name="6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772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UMANA MASTER SLIDES">
  <a:themeElements>
    <a:clrScheme name="HUMANA PRIMARY">
      <a:dk1>
        <a:srgbClr val="53575A"/>
      </a:dk1>
      <a:lt1>
        <a:srgbClr val="C8C8C8"/>
      </a:lt1>
      <a:dk2>
        <a:srgbClr val="002F57"/>
      </a:dk2>
      <a:lt2>
        <a:srgbClr val="FFFFFF"/>
      </a:lt2>
      <a:accent1>
        <a:srgbClr val="78BE20"/>
      </a:accent1>
      <a:accent2>
        <a:srgbClr val="497728"/>
      </a:accent2>
      <a:accent3>
        <a:srgbClr val="66BAC4"/>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6_o" id="{123BEE60-59DD-0141-8B87-D00F4BC1344E}" vid="{322F772F-2017-E742-988F-A64F7147D407}"/>
    </a:ext>
  </a:extLst>
</a:theme>
</file>

<file path=ppt/theme/theme3.xml><?xml version="1.0" encoding="utf-8"?>
<a:theme xmlns:a="http://schemas.openxmlformats.org/drawingml/2006/main" name="8_Office Theme">
  <a:themeElements>
    <a:clrScheme name="6_Office Theme">
      <a:dk1>
        <a:srgbClr val="504E26"/>
      </a:dk1>
      <a:lt1>
        <a:srgbClr val="FFFFFF"/>
      </a:lt1>
      <a:dk2>
        <a:srgbClr val="A7A7A7"/>
      </a:dk2>
      <a:lt2>
        <a:srgbClr val="535353"/>
      </a:lt2>
      <a:accent1>
        <a:srgbClr val="76BD45"/>
      </a:accent1>
      <a:accent2>
        <a:srgbClr val="2C5F25"/>
      </a:accent2>
      <a:accent3>
        <a:srgbClr val="AB0056"/>
      </a:accent3>
      <a:accent4>
        <a:srgbClr val="464749"/>
      </a:accent4>
      <a:accent5>
        <a:srgbClr val="96999D"/>
      </a:accent5>
      <a:accent6>
        <a:srgbClr val="C7C9CF"/>
      </a:accent6>
      <a:hlink>
        <a:srgbClr val="0000FF"/>
      </a:hlink>
      <a:folHlink>
        <a:srgbClr val="FF00FF"/>
      </a:folHlink>
    </a:clrScheme>
    <a:fontScheme name="6_Office Theme">
      <a:majorFont>
        <a:latin typeface="Arial"/>
        <a:ea typeface="Arial"/>
        <a:cs typeface="Arial"/>
      </a:majorFont>
      <a:minorFont>
        <a:latin typeface="Helvetica"/>
        <a:ea typeface="Helvetica"/>
        <a:cs typeface="Helvetica"/>
      </a:minorFont>
    </a:fontScheme>
    <a:fmtScheme name="6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772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9_Office Theme">
  <a:themeElements>
    <a:clrScheme name="6_Office Theme">
      <a:dk1>
        <a:srgbClr val="504E26"/>
      </a:dk1>
      <a:lt1>
        <a:srgbClr val="FFFFFF"/>
      </a:lt1>
      <a:dk2>
        <a:srgbClr val="A7A7A7"/>
      </a:dk2>
      <a:lt2>
        <a:srgbClr val="535353"/>
      </a:lt2>
      <a:accent1>
        <a:srgbClr val="76BD45"/>
      </a:accent1>
      <a:accent2>
        <a:srgbClr val="2C5F25"/>
      </a:accent2>
      <a:accent3>
        <a:srgbClr val="AB0056"/>
      </a:accent3>
      <a:accent4>
        <a:srgbClr val="464749"/>
      </a:accent4>
      <a:accent5>
        <a:srgbClr val="96999D"/>
      </a:accent5>
      <a:accent6>
        <a:srgbClr val="C7C9CF"/>
      </a:accent6>
      <a:hlink>
        <a:srgbClr val="0000FF"/>
      </a:hlink>
      <a:folHlink>
        <a:srgbClr val="FF00FF"/>
      </a:folHlink>
    </a:clrScheme>
    <a:fontScheme name="6_Office Theme">
      <a:majorFont>
        <a:latin typeface="Arial"/>
        <a:ea typeface="Arial"/>
        <a:cs typeface="Arial"/>
      </a:majorFont>
      <a:minorFont>
        <a:latin typeface="Helvetica"/>
        <a:ea typeface="Helvetica"/>
        <a:cs typeface="Helvetica"/>
      </a:minorFont>
    </a:fontScheme>
    <a:fmtScheme name="6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772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6_Office Theme">
  <a:themeElements>
    <a:clrScheme name="6_Office Theme">
      <a:dk1>
        <a:srgbClr val="000000"/>
      </a:dk1>
      <a:lt1>
        <a:srgbClr val="FFFFFF"/>
      </a:lt1>
      <a:dk2>
        <a:srgbClr val="A7A7A7"/>
      </a:dk2>
      <a:lt2>
        <a:srgbClr val="535353"/>
      </a:lt2>
      <a:accent1>
        <a:srgbClr val="76BD45"/>
      </a:accent1>
      <a:accent2>
        <a:srgbClr val="2C5F25"/>
      </a:accent2>
      <a:accent3>
        <a:srgbClr val="AB0056"/>
      </a:accent3>
      <a:accent4>
        <a:srgbClr val="464749"/>
      </a:accent4>
      <a:accent5>
        <a:srgbClr val="96999D"/>
      </a:accent5>
      <a:accent6>
        <a:srgbClr val="C7C9CF"/>
      </a:accent6>
      <a:hlink>
        <a:srgbClr val="0000FF"/>
      </a:hlink>
      <a:folHlink>
        <a:srgbClr val="FF00FF"/>
      </a:folHlink>
    </a:clrScheme>
    <a:fontScheme name="6_Office Theme">
      <a:majorFont>
        <a:latin typeface="Arial"/>
        <a:ea typeface="Arial"/>
        <a:cs typeface="Arial"/>
      </a:majorFont>
      <a:minorFont>
        <a:latin typeface="Helvetica"/>
        <a:ea typeface="Helvetica"/>
        <a:cs typeface="Helvetica"/>
      </a:minorFont>
    </a:fontScheme>
    <a:fmtScheme name="6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772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04E26"/>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63A1E2A978AA4E90D3BE35F0E9C3BE" ma:contentTypeVersion="11" ma:contentTypeDescription="Create a new document." ma:contentTypeScope="" ma:versionID="edf3f5d4865b65d206f45bae9a02f9b6">
  <xsd:schema xmlns:xsd="http://www.w3.org/2001/XMLSchema" xmlns:xs="http://www.w3.org/2001/XMLSchema" xmlns:p="http://schemas.microsoft.com/office/2006/metadata/properties" xmlns:ns2="fd9f16f0-93da-4e1c-add1-5e70ebba2148" xmlns:ns3="1fa01a92-4ba8-4b6b-80a8-41fbd9e1074e" targetNamespace="http://schemas.microsoft.com/office/2006/metadata/properties" ma:root="true" ma:fieldsID="299b63283b25980898ccf97cd6c17277" ns2:_="" ns3:_="">
    <xsd:import namespace="fd9f16f0-93da-4e1c-add1-5e70ebba2148"/>
    <xsd:import namespace="1fa01a92-4ba8-4b6b-80a8-41fbd9e107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f16f0-93da-4e1c-add1-5e70ebba21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a01a92-4ba8-4b6b-80a8-41fbd9e107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796389-788F-45AC-A3AB-401A6C4E99D4}">
  <ds:schemaRefs>
    <ds:schemaRef ds:uri="http://schemas.microsoft.com/sharepoint/v3/contenttype/forms"/>
  </ds:schemaRefs>
</ds:datastoreItem>
</file>

<file path=customXml/itemProps2.xml><?xml version="1.0" encoding="utf-8"?>
<ds:datastoreItem xmlns:ds="http://schemas.openxmlformats.org/officeDocument/2006/customXml" ds:itemID="{2B7688E9-5CFA-4FD7-8F01-CF2A5B47C1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f16f0-93da-4e1c-add1-5e70ebba2148"/>
    <ds:schemaRef ds:uri="1fa01a92-4ba8-4b6b-80a8-41fbd9e107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1FE65E-0BBC-46F1-8E8A-573C86CA5FC9}">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1fa01a92-4ba8-4b6b-80a8-41fbd9e1074e"/>
    <ds:schemaRef ds:uri="fd9f16f0-93da-4e1c-add1-5e70ebba21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3043</TotalTime>
  <Words>3663</Words>
  <Application>Microsoft Office PowerPoint</Application>
  <PresentationFormat>On-screen Show (16:9)</PresentationFormat>
  <Paragraphs>335</Paragraphs>
  <Slides>24</Slides>
  <Notes>23</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Calibri Light</vt:lpstr>
      <vt:lpstr>Helvetica</vt:lpstr>
      <vt:lpstr>Helvetica Neue</vt:lpstr>
      <vt:lpstr>6_Office Theme</vt:lpstr>
      <vt:lpstr>HUMANA MASTER SLIDES</vt:lpstr>
      <vt:lpstr>8_Office Theme</vt:lpstr>
      <vt:lpstr>9_Office Theme</vt:lpstr>
      <vt:lpstr>think-cell Slide</vt:lpstr>
      <vt:lpstr>PowerPoint Presentation</vt:lpstr>
      <vt:lpstr>Welcome to Humana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provider search</vt:lpstr>
      <vt:lpstr>PowerPoint Presentation</vt:lpstr>
      <vt:lpstr>How members contact Humana</vt:lpstr>
      <vt:lpstr>MyHUMANA: Personalized, secure member portal</vt:lpstr>
      <vt:lpstr>Ongoing member support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Lee</dc:creator>
  <cp:lastModifiedBy>Connie Oropesa</cp:lastModifiedBy>
  <cp:revision>194</cp:revision>
  <dcterms:modified xsi:type="dcterms:W3CDTF">2020-09-11T21:29:07Z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bf8c8152-150c-4c5d-a1da-343fc4291037</vt:lpwstr>
  </property>
  <property fmtid="{D5CDD505-2E9C-101B-9397-08002B2CF9AE}" pid="3" name="ScannedBy">
    <vt:lpwstr>TCS-ContentScanned</vt:lpwstr>
  </property>
  <property fmtid="{D5CDD505-2E9C-101B-9397-08002B2CF9AE}" pid="4" name="HumanaClassification">
    <vt:lpwstr>I</vt:lpwstr>
  </property>
  <property fmtid="{D5CDD505-2E9C-101B-9397-08002B2CF9AE}" pid="5" name="ContentTypeId">
    <vt:lpwstr>0x0101005063A1E2A978AA4E90D3BE35F0E9C3BE</vt:lpwstr>
  </property>
</Properties>
</file>